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e49b4ad405_0_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g3e49b4ad405_0_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在开始讲内容之前，我想先花两分钟让大家了解一下我是谁。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我叫 Austin Xu，目前在硅谷一家 500 强公司做工程经理。浙大研究生毕业，写了二十年代码，带团队，负责一个支撑 $74B+ GMV 的云平台。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但今天让我站在这里的，不是这些履历。是因为我在自己公司里，是 Claude Code 的头号用户——不是头衔，是实际数据。MCP、Agent 架构，不是玩具，是跑在生产环境里的东西。我的 PR 产出翻倍了。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我也在业余时间用 AI 建了十几个自己的系统——投资管理、成长追踪、运动数据分析——每一个都是我把自己的领域判断，真正喂给了 AI。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最后一点——也许你在生活里已经遇见过我：我是 USTA 全国冠军，打网球和匹克球，在北美华人社区很活跃。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我的路径和在座很多人一样：华人移民，理工背景，职场打拼。只是我早一步踩进了 AI 这条赛道。今天想把我踩出来的路，分享给你。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e49b4ad405_2_48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2" name="Google Shape;562;g3e49b4ad405_2_48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解法不是更多的 prompt 技巧。那是治标不治本。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真正的解法是一套三步走的流程：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第一步，整理你的原始资料——你的行业文章、案例笔记、你认为权威的来源。这些是你已经有的专业积累。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第二步，把这些资料结构化地存入一个知识库，让 AI 知道"这是这个人的专业判断"。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第三步，当你需要为客户服务的时候，AI 调用的是你的经验，而不是互联网均值。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最重要的一件事：你不需要会写代码。需要的是你的领域知识，而那个，你已经有了。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e49b4ad405_2_57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5" name="Google Shape;655;g3e49b4ad405_2_57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好，现在我给大家看一个具体的例子。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屏幕上这些，是我刚才用这套流程，七分钟内为李女士生成的一份完整报告——ISO 期权专属分析，一共七页。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左边是客户画像和财务基本面，右上是 ISO 知识拆解，右下是期权时间表。每一页都针对她的具体情况，不是通用模板。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它是怎么做到的？我的 AI 知识库里，已经整理好了金融领域的专业判断框架。当李女士的问题进来，AI 调用的是我的经验，而不是互联网均值。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七分钟。七页。专属报告。这就是知识库的力量。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e5126d777d_2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7" name="Google Shape;687;g3e5126d777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8" name="Google Shape;688;g3e5126d777d_2_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e49b4ad405_2_60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5" name="Google Shape;705;g3e49b4ad405_2_60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基于这套框架，我们设计了两节课，分别用两个不同的 AI 工具。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第一节课，叫做"AI 自动化工作流"，工具是 Cowork——也就是 Claude 的协作对话模式。这节课的目标是让 AI 处理你每天的重复工作——邮件起草、分析报告、内容整理、重复流程自动化——从重复执行中解放出来，把精力放在高价值的判断上。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第二节课，叫做"建你自己的 AI 系统"，工具是 Claude Code——这是 Anthropic 推出的 AI 编程工具，不需要你会写代码。这节课帮你把你的专业知识变成你的 AI 助理，建知识库，搭客户服务流程，生成你专属的分析报告。这门课也特别适合想探索创业或副业方向的人——因为你的领域积累，就是你最重要的竞争壁垒。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两节课可以单独报，也可以打包一起来。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e49b4ad405_2_66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2" name="Google Shape;762;g3e49b4ad405_2_66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在讲报名信息之前，我想先说说这门课适合谁。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适合你的，是这样的人：你已经在某个领域做了很多年，有自己的专业积累；你每天的工作里有很多重复性的事情；你想把这些经验用 AI 放大，而不是被 AI 取代；你愿意花一点时间，把自己的知识整理成一套可以复用的系统。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特别值得一提的是——这门课也特别适合那些有创业想法或者想开辟副业的领域专家。你在自己领域积累的判断，是 AI 最需要的原料。现在的 AI 工具，已经可以让你在不会写代码的情况下，把这些积累变成一个真正可以运营的系统。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e49b4ad405_2_69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8" name="Google Shape;798;g3e49b4ad405_2_69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每一天，都有人在做决定——选择早一步，还是晚一步。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AI 浪潮已经到来。每一天，都有人在用 AI 做倍增、赚更多钱——做更多的客户、拿更高的收费、探索以前不敢想的副业。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你有专业积累，你有领域判断，你有 AI 最需要的那样东西。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没有在 AI 浪潮里做倍增、赚更多——那是你的损失。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入场的最好时机，就是现在。谢谢大家今天来参加这次直播。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3e49b4ad405_2_71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4" name="Google Shape;824;g3e49b4ad405_2_7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好，现在说报名信息。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单节课是一百九十九美元，你可以选课程一或者课程二。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两节课打包是三百</a:t>
            </a:r>
            <a:r>
              <a:rPr lang="en" sz="1800"/>
              <a:t>四十九</a:t>
            </a:r>
            <a:r>
              <a:rPr lang="en" sz="1800"/>
              <a:t>美元，比分开购买省四十</a:t>
            </a:r>
            <a:r>
              <a:rPr lang="en" sz="1800"/>
              <a:t>九</a:t>
            </a:r>
            <a:r>
              <a:rPr lang="en" sz="1800"/>
              <a:t>美元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好，感谢大家今天参加，我们课上见。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e49b4ad405_2_7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g3e49b4ad405_2_7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大家好，欢迎来到今天的直播。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我知道今天来的人，很多都是各自领域的专家。你们有十年、二十年的专业积累。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但是——你有没有发现，身边有些人，已经开始用 AI 在做倍增了？更多的客户、更快的交付、甚至在探索自己的副业和创业方向。而你还在用 ChatGPT 偶尔写封邮件？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今天，我就想说清楚一件事：这个差距是怎么来的，以及你可以怎么填上它。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e49b4ad405_0_4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g3e49b4ad405_0_4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好，在说课程细节之前，我想先停一下，做个小互动。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屏幕上有四张卡片——A、B、C、D——对应四种不同的场景：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A：你每天的重复工作太多，邮件、报告、数据整理，太耗时间，想让 AI 帮你自动化；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B：你已经在用 AI 了，但感觉没什么大的变化，还差点意思，想找到正确用法；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C：你想打造自己的 AI 工具，把专业知识变成专属助手，不依赖别人；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D：你想用 AI 赚钱，把你的领域积累直接变成服务客户的能力和收入。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请在聊天框里告诉我，你是哪个——A、B、C、还是 D？或者几个都有？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今天接下来的演示，我会根据大家的场景来调整重点。你们的回答，直接决定我接下来怎么讲。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（停顿，等互动，看聊天框）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好，非常好。看到很多 B 和 C，接下来这部分对你们特别有用。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e49b4ad405_0_8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Google Shape;310;g3e49b4ad405_0_8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让我先问大家一个问题：你认识这四个人吗？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张</a:t>
            </a:r>
            <a:r>
              <a:rPr lang="en" sz="1800"/>
              <a:t>X</a:t>
            </a:r>
            <a:r>
              <a:rPr lang="en" sz="1800"/>
              <a:t>是金融顾问，他每次用 ChatGPT 写客户报告，写出来的东西是对的，但就是太通用，不是他想要的那种专业分析。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李</a:t>
            </a:r>
            <a:r>
              <a:rPr lang="en" sz="1800"/>
              <a:t>XX</a:t>
            </a:r>
            <a:r>
              <a:rPr lang="en" sz="1800"/>
              <a:t>是律师，她试过让 AI 帮她做合同审查，但 AI 给出的建议跟她们行业的实际操作有出入，她不敢直接用。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陈</a:t>
            </a:r>
            <a:r>
              <a:rPr lang="en" sz="1800"/>
              <a:t>X</a:t>
            </a:r>
            <a:r>
              <a:rPr lang="en" sz="1800"/>
              <a:t>是 HR，他让 AI 帮他写招聘 JD，写出来的格式和措辞跟他们公司文化完全不搭，还得花大量时间改。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还有王</a:t>
            </a:r>
            <a:r>
              <a:rPr lang="en" sz="1800"/>
              <a:t>XX</a:t>
            </a:r>
            <a:r>
              <a:rPr lang="en" sz="1800"/>
              <a:t>——他做了十五年风控分析，一直有个想法，想用自己的专业知识开一个咨询公司。他试过让 AI 帮他做商业计划书，AI 给出的都是通用创业建议，完全没有用到他在行业里积累的那些判断。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这四个人有没有人让你觉得很熟悉？其实他们面对的，是同一个根本问题。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e49b4ad405_2_29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7" name="Google Shape;377;g3e49b4ad405_2_29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这个问题不是你的问题，不是你用得不好。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真正的原因是：AI 没有你的专业知识。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Chat </a:t>
            </a:r>
            <a:r>
              <a:rPr lang="en" sz="1800"/>
              <a:t>类AI</a:t>
            </a:r>
            <a:r>
              <a:rPr lang="en" sz="1800"/>
              <a:t> 知道的，是互联网上所有公开信息的平均值。它知道"金融顾问一般怎么写报告"，但它不知道你服务的是哪类客户，你用的是什么分析框架，你踩过哪些坑，你的判断是怎么来的。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这就是为什么</a:t>
            </a:r>
            <a:r>
              <a:rPr lang="en" sz="1800"/>
              <a:t>四</a:t>
            </a:r>
            <a:r>
              <a:rPr lang="en" sz="1800"/>
              <a:t>个人都有同一个困惑。不是他们不会用 AI，是 AI 没有他们的专业知识。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e49b4ad405_2_31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Google Shape;392;g3e49b4ad405_2_3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说到这里，我想停一下，给大家看几个东西。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第一行三个是重点展示：投资操作系统、AI 知识库问答、AI 工作流图谱。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这不是为了展示我有多厉害。我想让你看到的是：当 AI 拿到的是真正的专业知识，它能做出来的东西，跟普通 ChatGPT 给出的通用答案，差距有多大。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还有更多——家庭财务管理、Growing 个人成长系统、理财 LLM Wiki、内容创作系统、第二大脑 Hub……一共 10 多个，都是 AI 辅助建出来的。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背后的逻辑只有一个：我把自己在不同领域的判断，结构化地喂给了 AI。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你也可以做到这件事——不管你做的是法律、医疗、HR、还是任何其他领域。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e49b4ad405_2_34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3" name="Google Shape;423;g3e49b4ad405_2_34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你可能会说，你是工程师，你懂技术，跟我不一样。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那我给大家看 Anthropic 今年出的 Founder's Playbook 里的 12 个真实案例。12 个，不是我挑的几个——是他们自己整理的。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我来快速过几个最有代表性的：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Carta Healthcare，医疗行业，临床数据处理时间缩减 66%——背后是医疗专家把临床判断系统化地喂给了 AI。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Anything，创始人没写过一行代码，用 Claude 和 AI Agent 建出了完整的招聘平台，150 万用户，已经在盈利。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GC AI，法律专家，$73M 融资，1000 多家企业客户，做的是企业法务专属 AI 平台。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Cogent，网络安全，$53M，响应时间缩减 97%——安全专家的知识乘上 AI 的速度。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这 12 个人，没有一个是"技术大神"。他们有的，是你也有的：多年的领域积累。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唯一不同的是，他们找到了一个方法，把这些积累变成了 AI 的原料。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这就是今天我们要讲的。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e49b4ad405_2_40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1" name="Google Shape;481;g3e49b4ad405_2_40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有人可能会觉得，刚才那几个创始人案例是特例——他们本身就在创业，和普通职场人不一样。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那我再给你看一个更接地气的例子：Anthropic 自己的销售总监。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Travis Bryant，Head of Mid-Market GTM，管理四千个企业账户。他不是工程师，不是 AI 研究员，他是个做销售管理的职场人——和你我一样。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他用 Claude 做了什么？他花了一个晚上，把四千个账户全部做了五维深度评分，还生成了交互式仪表板。这个工作，如果交给一个跨职能团队来做，要花数百小时。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他自己的总结是：Claude 构建数据，我来解释。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每天节省九十分钟，每周节省三小时。这些时间，他用来做真正需要人类判断的事情。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这个故事说明了一件事：不管你是在创业，还是在职场打拼，只要你有领域积累，AI 都可以帮你放大。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e49b4ad405_2_44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4" name="Google Shape;524;g3e49b4ad405_2_44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那怎么理解 ChatGPT 到底是什么？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我喜欢这样描述：ChatGPT 是互联网公共知识的平均值。它正确，但通用。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而你这二十年积累的专业判断——你见过的客户，你踩过的坑，你总结出来的那套框架——这些东西在互联网上根本找不到，因为那是你的。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你的价值，就在于你超出平均值的那部分。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所以问题不是要不要用 AI，而是怎么让 AI 用上你的专业知识。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514350" y="1597819"/>
            <a:ext cx="58293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028700" y="2914650"/>
            <a:ext cx="48006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541735" y="3305175"/>
            <a:ext cx="58293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541735" y="2180035"/>
            <a:ext cx="58293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42900" y="1200150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3486150" y="1200150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342900" y="1151335"/>
            <a:ext cx="303014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342900" y="1631156"/>
            <a:ext cx="3030141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3483769" y="1151335"/>
            <a:ext cx="303133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3483769" y="1631156"/>
            <a:ext cx="3031331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342900" y="204788"/>
            <a:ext cx="2256235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2681287" y="204788"/>
            <a:ext cx="3833813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342900" y="1076325"/>
            <a:ext cx="2256235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344216" y="4025503"/>
            <a:ext cx="41148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731764" y="-188714"/>
            <a:ext cx="3394472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3549253" y="1628775"/>
            <a:ext cx="4388644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406003" y="142875"/>
            <a:ext cx="4388644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514350" y="1597819"/>
            <a:ext cx="58293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028700" y="2914650"/>
            <a:ext cx="48006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541735" y="3305175"/>
            <a:ext cx="58293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541735" y="2180035"/>
            <a:ext cx="58293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42900" y="1200150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3486150" y="1200150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342900" y="1151335"/>
            <a:ext cx="303014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9" name="Google Shape;159;p30"/>
          <p:cNvSpPr txBox="1"/>
          <p:nvPr>
            <p:ph idx="2" type="body"/>
          </p:nvPr>
        </p:nvSpPr>
        <p:spPr>
          <a:xfrm>
            <a:off x="342900" y="1631156"/>
            <a:ext cx="3030141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60" name="Google Shape;160;p30"/>
          <p:cNvSpPr txBox="1"/>
          <p:nvPr>
            <p:ph idx="3" type="body"/>
          </p:nvPr>
        </p:nvSpPr>
        <p:spPr>
          <a:xfrm>
            <a:off x="3483769" y="1151335"/>
            <a:ext cx="303133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1" name="Google Shape;161;p30"/>
          <p:cNvSpPr txBox="1"/>
          <p:nvPr>
            <p:ph idx="4" type="body"/>
          </p:nvPr>
        </p:nvSpPr>
        <p:spPr>
          <a:xfrm>
            <a:off x="3483769" y="1631156"/>
            <a:ext cx="3031331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342900" y="204788"/>
            <a:ext cx="2256235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2681287" y="204788"/>
            <a:ext cx="3833813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342900" y="1076325"/>
            <a:ext cx="2256235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1344216" y="4025503"/>
            <a:ext cx="41148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1731764" y="-188714"/>
            <a:ext cx="3394472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3549253" y="1628775"/>
            <a:ext cx="4388644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406003" y="142875"/>
            <a:ext cx="4388644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ustinxyz.github.io/blogs/wealth-guide.html" TargetMode="External"/><Relationship Id="rId4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hyperlink" Target="mailto:info@elitecoach101.com" TargetMode="External"/><Relationship Id="rId5" Type="http://schemas.openxmlformats.org/officeDocument/2006/relationships/image" Target="../media/image10.jpg"/><Relationship Id="rId6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7"/>
          <p:cNvSpPr/>
          <p:nvPr/>
        </p:nvSpPr>
        <p:spPr>
          <a:xfrm>
            <a:off x="0" y="0"/>
            <a:ext cx="9144000" cy="857400"/>
          </a:xfrm>
          <a:prstGeom prst="rect">
            <a:avLst/>
          </a:prstGeom>
          <a:gradFill>
            <a:gsLst>
              <a:gs pos="0">
                <a:srgbClr val="FFF7ED"/>
              </a:gs>
              <a:gs pos="100000">
                <a:srgbClr val="FAFAF8"/>
              </a:gs>
            </a:gsLst>
            <a:lin ang="0" scaled="0"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767" y="71438"/>
            <a:ext cx="454541" cy="6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/>
          <p:nvPr/>
        </p:nvSpPr>
        <p:spPr>
          <a:xfrm>
            <a:off x="428625" y="257175"/>
            <a:ext cx="35700" cy="342900"/>
          </a:xfrm>
          <a:prstGeom prst="roundRect">
            <a:avLst>
              <a:gd fmla="val 4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7"/>
          <p:cNvSpPr txBox="1"/>
          <p:nvPr/>
        </p:nvSpPr>
        <p:spPr>
          <a:xfrm>
            <a:off x="545783" y="238601"/>
            <a:ext cx="98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关于我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7"/>
          <p:cNvSpPr/>
          <p:nvPr/>
        </p:nvSpPr>
        <p:spPr>
          <a:xfrm>
            <a:off x="428625" y="742950"/>
            <a:ext cx="8286750" cy="7144"/>
          </a:xfrm>
          <a:custGeom>
            <a:rect b="b" l="l" r="r" t="t"/>
            <a:pathLst>
              <a:path extrusionOk="0" h="9525" w="11049000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cap="flat" cmpd="sng" w="1427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37"/>
          <p:cNvSpPr/>
          <p:nvPr/>
        </p:nvSpPr>
        <p:spPr>
          <a:xfrm>
            <a:off x="857250" y="1128713"/>
            <a:ext cx="1428900" cy="1428900"/>
          </a:xfrm>
          <a:prstGeom prst="ellipse">
            <a:avLst/>
          </a:prstGeom>
          <a:solidFill>
            <a:srgbClr val="FEF3C7"/>
          </a:solidFill>
          <a:ln cap="flat" cmpd="sng" w="28575">
            <a:solidFill>
              <a:srgbClr val="EA58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825" y="1157288"/>
            <a:ext cx="1371600" cy="137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2" name="Google Shape;212;p37"/>
          <p:cNvSpPr txBox="1"/>
          <p:nvPr/>
        </p:nvSpPr>
        <p:spPr>
          <a:xfrm>
            <a:off x="1014218" y="2630329"/>
            <a:ext cx="1114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Austin Xu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7"/>
          <p:cNvSpPr txBox="1"/>
          <p:nvPr/>
        </p:nvSpPr>
        <p:spPr>
          <a:xfrm>
            <a:off x="842503" y="2866363"/>
            <a:ext cx="1622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Engineering Manager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7"/>
          <p:cNvSpPr/>
          <p:nvPr/>
        </p:nvSpPr>
        <p:spPr>
          <a:xfrm>
            <a:off x="1028700" y="3043254"/>
            <a:ext cx="1086000" cy="246300"/>
          </a:xfrm>
          <a:prstGeom prst="roundRect">
            <a:avLst>
              <a:gd fmla="val 50000" name="adj"/>
            </a:avLst>
          </a:prstGeom>
          <a:solidFill>
            <a:srgbClr val="FEF3C7"/>
          </a:solidFill>
          <a:ln cap="flat" cmpd="sng" w="9525">
            <a:solidFill>
              <a:srgbClr val="EA580C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7"/>
          <p:cNvSpPr txBox="1"/>
          <p:nvPr/>
        </p:nvSpPr>
        <p:spPr>
          <a:xfrm>
            <a:off x="682094" y="3026137"/>
            <a:ext cx="1932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📍 San Jose, CA · </a:t>
            </a:r>
            <a:endParaRPr b="0" i="0" sz="1000" u="none" cap="none" strike="noStrike">
              <a:solidFill>
                <a:srgbClr val="EA58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500强企业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7"/>
          <p:cNvSpPr/>
          <p:nvPr/>
        </p:nvSpPr>
        <p:spPr>
          <a:xfrm>
            <a:off x="571500" y="3328988"/>
            <a:ext cx="2000250" cy="7144"/>
          </a:xfrm>
          <a:custGeom>
            <a:rect b="b" l="l" r="r" t="t"/>
            <a:pathLst>
              <a:path extrusionOk="0" h="9525"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noFill/>
          <a:ln cap="flat" cmpd="sng" w="1427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37"/>
          <p:cNvSpPr txBox="1"/>
          <p:nvPr/>
        </p:nvSpPr>
        <p:spPr>
          <a:xfrm>
            <a:off x="1148090" y="3409355"/>
            <a:ext cx="1185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78716C"/>
                </a:solidFill>
                <a:latin typeface="Georgia"/>
                <a:ea typeface="Georgia"/>
                <a:cs typeface="Georgia"/>
                <a:sym typeface="Georgia"/>
              </a:rPr>
              <a:t>写了 20 年代码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7"/>
          <p:cNvSpPr txBox="1"/>
          <p:nvPr/>
        </p:nvSpPr>
        <p:spPr>
          <a:xfrm>
            <a:off x="855419" y="3566517"/>
            <a:ext cx="2005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78716C"/>
                </a:solidFill>
                <a:latin typeface="Georgia"/>
                <a:ea typeface="Georgia"/>
                <a:cs typeface="Georgia"/>
                <a:sym typeface="Georgia"/>
              </a:rPr>
              <a:t>现在用 AI 写得更快、更好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7"/>
          <p:cNvSpPr/>
          <p:nvPr/>
        </p:nvSpPr>
        <p:spPr>
          <a:xfrm>
            <a:off x="2928938" y="828675"/>
            <a:ext cx="7144" cy="3243263"/>
          </a:xfrm>
          <a:custGeom>
            <a:rect b="b" l="l" r="r" t="t"/>
            <a:pathLst>
              <a:path extrusionOk="0" h="4324350" w="9525">
                <a:moveTo>
                  <a:pt x="0" y="0"/>
                </a:moveTo>
                <a:lnTo>
                  <a:pt x="0" y="4324350"/>
                </a:lnTo>
              </a:path>
            </a:pathLst>
          </a:custGeom>
          <a:noFill/>
          <a:ln cap="flat" cmpd="sng" w="1427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37"/>
          <p:cNvSpPr/>
          <p:nvPr/>
        </p:nvSpPr>
        <p:spPr>
          <a:xfrm>
            <a:off x="3143250" y="857250"/>
            <a:ext cx="5429400" cy="785700"/>
          </a:xfrm>
          <a:prstGeom prst="roundRect">
            <a:avLst>
              <a:gd fmla="val 9091" name="adj"/>
            </a:avLst>
          </a:prstGeom>
          <a:solidFill>
            <a:srgbClr val="FFFFFF"/>
          </a:solidFill>
          <a:ln cap="flat" cmpd="sng" w="1427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7"/>
          <p:cNvSpPr/>
          <p:nvPr/>
        </p:nvSpPr>
        <p:spPr>
          <a:xfrm>
            <a:off x="3143250" y="857250"/>
            <a:ext cx="42900" cy="785700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7"/>
          <p:cNvSpPr/>
          <p:nvPr/>
        </p:nvSpPr>
        <p:spPr>
          <a:xfrm>
            <a:off x="3400425" y="1078706"/>
            <a:ext cx="342900" cy="342900"/>
          </a:xfrm>
          <a:prstGeom prst="ellipse">
            <a:avLst/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7"/>
          <p:cNvSpPr/>
          <p:nvPr/>
        </p:nvSpPr>
        <p:spPr>
          <a:xfrm>
            <a:off x="3429000" y="1107281"/>
            <a:ext cx="285750" cy="271463"/>
          </a:xfrm>
          <a:custGeom>
            <a:rect b="b" l="l" r="r" t="t"/>
            <a:pathLst>
              <a:path extrusionOk="0" h="361950" w="381000">
                <a:moveTo>
                  <a:pt x="381000" y="218656"/>
                </a:moveTo>
                <a:lnTo>
                  <a:pt x="381000" y="304800"/>
                </a:lnTo>
                <a:cubicBezTo>
                  <a:pt x="381000" y="336363"/>
                  <a:pt x="355413" y="361950"/>
                  <a:pt x="323850" y="361950"/>
                </a:cubicBezTo>
                <a:lnTo>
                  <a:pt x="57150" y="361950"/>
                </a:lnTo>
                <a:cubicBezTo>
                  <a:pt x="25587" y="361950"/>
                  <a:pt x="0" y="336363"/>
                  <a:pt x="0" y="304800"/>
                </a:cubicBezTo>
                <a:lnTo>
                  <a:pt x="0" y="218656"/>
                </a:lnTo>
                <a:lnTo>
                  <a:pt x="10535" y="223933"/>
                </a:lnTo>
                <a:cubicBezTo>
                  <a:pt x="123758" y="280963"/>
                  <a:pt x="257312" y="280949"/>
                  <a:pt x="370522" y="223895"/>
                </a:cubicBezTo>
                <a:lnTo>
                  <a:pt x="381000" y="218656"/>
                </a:lnTo>
                <a:close/>
                <a:moveTo>
                  <a:pt x="228600" y="0"/>
                </a:moveTo>
                <a:cubicBezTo>
                  <a:pt x="260163" y="0"/>
                  <a:pt x="285750" y="25587"/>
                  <a:pt x="285750" y="57150"/>
                </a:cubicBezTo>
                <a:lnTo>
                  <a:pt x="285750" y="76200"/>
                </a:lnTo>
                <a:lnTo>
                  <a:pt x="323850" y="76200"/>
                </a:lnTo>
                <a:cubicBezTo>
                  <a:pt x="355413" y="76200"/>
                  <a:pt x="381000" y="101787"/>
                  <a:pt x="381000" y="133350"/>
                </a:cubicBezTo>
                <a:lnTo>
                  <a:pt x="381000" y="176060"/>
                </a:lnTo>
                <a:lnTo>
                  <a:pt x="353435" y="189852"/>
                </a:lnTo>
                <a:cubicBezTo>
                  <a:pt x="253484" y="240231"/>
                  <a:pt x="135850" y="241539"/>
                  <a:pt x="34804" y="193396"/>
                </a:cubicBezTo>
                <a:lnTo>
                  <a:pt x="22479" y="187300"/>
                </a:lnTo>
                <a:lnTo>
                  <a:pt x="0" y="176060"/>
                </a:lnTo>
                <a:lnTo>
                  <a:pt x="0" y="133350"/>
                </a:lnTo>
                <a:cubicBezTo>
                  <a:pt x="0" y="101787"/>
                  <a:pt x="25587" y="76200"/>
                  <a:pt x="57150" y="76200"/>
                </a:cubicBezTo>
                <a:lnTo>
                  <a:pt x="95250" y="76200"/>
                </a:lnTo>
                <a:lnTo>
                  <a:pt x="95250" y="57150"/>
                </a:lnTo>
                <a:cubicBezTo>
                  <a:pt x="95250" y="25587"/>
                  <a:pt x="120837" y="0"/>
                  <a:pt x="152400" y="0"/>
                </a:cubicBezTo>
                <a:lnTo>
                  <a:pt x="228600" y="0"/>
                </a:lnTo>
                <a:close/>
                <a:moveTo>
                  <a:pt x="190500" y="152400"/>
                </a:moveTo>
                <a:cubicBezTo>
                  <a:pt x="179979" y="152400"/>
                  <a:pt x="171450" y="160929"/>
                  <a:pt x="171450" y="171450"/>
                </a:cubicBezTo>
                <a:cubicBezTo>
                  <a:pt x="171416" y="178256"/>
                  <a:pt x="175015" y="184563"/>
                  <a:pt x="180893" y="187995"/>
                </a:cubicBezTo>
                <a:cubicBezTo>
                  <a:pt x="186770" y="191428"/>
                  <a:pt x="194031" y="191464"/>
                  <a:pt x="199943" y="188091"/>
                </a:cubicBezTo>
                <a:cubicBezTo>
                  <a:pt x="205854" y="184717"/>
                  <a:pt x="209516" y="178446"/>
                  <a:pt x="209550" y="171641"/>
                </a:cubicBezTo>
                <a:cubicBezTo>
                  <a:pt x="209550" y="160934"/>
                  <a:pt x="201016" y="152400"/>
                  <a:pt x="190500" y="152400"/>
                </a:cubicBezTo>
                <a:close/>
                <a:moveTo>
                  <a:pt x="228600" y="38100"/>
                </a:moveTo>
                <a:lnTo>
                  <a:pt x="152400" y="38100"/>
                </a:lnTo>
                <a:cubicBezTo>
                  <a:pt x="141879" y="38100"/>
                  <a:pt x="133350" y="46629"/>
                  <a:pt x="133350" y="57150"/>
                </a:cubicBezTo>
                <a:lnTo>
                  <a:pt x="133350" y="76200"/>
                </a:lnTo>
                <a:lnTo>
                  <a:pt x="247650" y="76200"/>
                </a:lnTo>
                <a:lnTo>
                  <a:pt x="247650" y="57150"/>
                </a:lnTo>
                <a:cubicBezTo>
                  <a:pt x="247650" y="46629"/>
                  <a:pt x="239121" y="38100"/>
                  <a:pt x="228600" y="38100"/>
                </a:cubicBezTo>
                <a:close/>
              </a:path>
            </a:pathLst>
          </a:cu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7"/>
          <p:cNvSpPr txBox="1"/>
          <p:nvPr/>
        </p:nvSpPr>
        <p:spPr>
          <a:xfrm>
            <a:off x="3859769" y="1025486"/>
            <a:ext cx="732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大厂背景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/>
        </p:nvSpPr>
        <p:spPr>
          <a:xfrm>
            <a:off x="3861911" y="1215152"/>
            <a:ext cx="4955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500强云平台 Leader · 支撑 </a:t>
            </a:r>
            <a:r>
              <a:rPr b="1" i="0" lang="en" sz="11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$74B+</a:t>
            </a: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 GMV · 浙大硕士 · 软件工程 20 年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7"/>
          <p:cNvSpPr/>
          <p:nvPr/>
        </p:nvSpPr>
        <p:spPr>
          <a:xfrm>
            <a:off x="3143250" y="1771650"/>
            <a:ext cx="5429400" cy="785700"/>
          </a:xfrm>
          <a:prstGeom prst="roundRect">
            <a:avLst>
              <a:gd fmla="val 9091" name="adj"/>
            </a:avLst>
          </a:prstGeom>
          <a:solidFill>
            <a:srgbClr val="FFFFFF"/>
          </a:solidFill>
          <a:ln cap="flat" cmpd="sng" w="1427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7"/>
          <p:cNvSpPr/>
          <p:nvPr/>
        </p:nvSpPr>
        <p:spPr>
          <a:xfrm>
            <a:off x="3143250" y="1771650"/>
            <a:ext cx="42900" cy="78570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7"/>
          <p:cNvSpPr/>
          <p:nvPr/>
        </p:nvSpPr>
        <p:spPr>
          <a:xfrm>
            <a:off x="3400425" y="1993105"/>
            <a:ext cx="342900" cy="342900"/>
          </a:xfrm>
          <a:prstGeom prst="ellipse">
            <a:avLst/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7"/>
          <p:cNvSpPr/>
          <p:nvPr/>
        </p:nvSpPr>
        <p:spPr>
          <a:xfrm>
            <a:off x="3456928" y="2021681"/>
            <a:ext cx="229894" cy="291051"/>
          </a:xfrm>
          <a:custGeom>
            <a:rect b="b" l="l" r="r" t="t"/>
            <a:pathLst>
              <a:path extrusionOk="0" h="388068" w="306525">
                <a:moveTo>
                  <a:pt x="172313" y="0"/>
                </a:moveTo>
                <a:lnTo>
                  <a:pt x="172655" y="19"/>
                </a:lnTo>
                <a:lnTo>
                  <a:pt x="172960" y="38"/>
                </a:lnTo>
                <a:lnTo>
                  <a:pt x="174541" y="133"/>
                </a:lnTo>
                <a:lnTo>
                  <a:pt x="174751" y="171"/>
                </a:lnTo>
                <a:lnTo>
                  <a:pt x="174960" y="171"/>
                </a:lnTo>
                <a:lnTo>
                  <a:pt x="175684" y="343"/>
                </a:lnTo>
                <a:lnTo>
                  <a:pt x="176675" y="495"/>
                </a:lnTo>
                <a:lnTo>
                  <a:pt x="176980" y="610"/>
                </a:lnTo>
                <a:lnTo>
                  <a:pt x="177189" y="629"/>
                </a:lnTo>
                <a:lnTo>
                  <a:pt x="177742" y="838"/>
                </a:lnTo>
                <a:lnTo>
                  <a:pt x="178732" y="1105"/>
                </a:lnTo>
                <a:lnTo>
                  <a:pt x="179094" y="1276"/>
                </a:lnTo>
                <a:lnTo>
                  <a:pt x="179380" y="1353"/>
                </a:lnTo>
                <a:lnTo>
                  <a:pt x="179913" y="1619"/>
                </a:lnTo>
                <a:lnTo>
                  <a:pt x="180675" y="1943"/>
                </a:lnTo>
                <a:lnTo>
                  <a:pt x="181076" y="2172"/>
                </a:lnTo>
                <a:lnTo>
                  <a:pt x="181495" y="2362"/>
                </a:lnTo>
                <a:lnTo>
                  <a:pt x="181933" y="2648"/>
                </a:lnTo>
                <a:lnTo>
                  <a:pt x="182523" y="2972"/>
                </a:lnTo>
                <a:lnTo>
                  <a:pt x="183171" y="3429"/>
                </a:lnTo>
                <a:lnTo>
                  <a:pt x="183514" y="3639"/>
                </a:lnTo>
                <a:lnTo>
                  <a:pt x="183762" y="3867"/>
                </a:lnTo>
                <a:lnTo>
                  <a:pt x="184219" y="4191"/>
                </a:lnTo>
                <a:lnTo>
                  <a:pt x="184943" y="4839"/>
                </a:lnTo>
                <a:lnTo>
                  <a:pt x="185362" y="5163"/>
                </a:lnTo>
                <a:lnTo>
                  <a:pt x="185514" y="5353"/>
                </a:lnTo>
                <a:lnTo>
                  <a:pt x="185781" y="5582"/>
                </a:lnTo>
                <a:lnTo>
                  <a:pt x="186467" y="6363"/>
                </a:lnTo>
                <a:lnTo>
                  <a:pt x="186962" y="6877"/>
                </a:lnTo>
                <a:lnTo>
                  <a:pt x="187076" y="7049"/>
                </a:lnTo>
                <a:cubicBezTo>
                  <a:pt x="189362" y="9849"/>
                  <a:pt x="190810" y="13183"/>
                  <a:pt x="191229" y="16821"/>
                </a:cubicBezTo>
                <a:lnTo>
                  <a:pt x="191248" y="17050"/>
                </a:lnTo>
                <a:lnTo>
                  <a:pt x="191286" y="17831"/>
                </a:lnTo>
                <a:lnTo>
                  <a:pt x="191363" y="19050"/>
                </a:lnTo>
                <a:lnTo>
                  <a:pt x="191363" y="133350"/>
                </a:lnTo>
                <a:lnTo>
                  <a:pt x="286613" y="133350"/>
                </a:lnTo>
                <a:cubicBezTo>
                  <a:pt x="293407" y="133348"/>
                  <a:pt x="299689" y="136966"/>
                  <a:pt x="303097" y="142844"/>
                </a:cubicBezTo>
                <a:cubicBezTo>
                  <a:pt x="306506" y="148723"/>
                  <a:pt x="306525" y="155971"/>
                  <a:pt x="303148" y="161868"/>
                </a:cubicBezTo>
                <a:lnTo>
                  <a:pt x="302005" y="163601"/>
                </a:lnTo>
                <a:lnTo>
                  <a:pt x="149605" y="373151"/>
                </a:lnTo>
                <a:cubicBezTo>
                  <a:pt x="138785" y="388068"/>
                  <a:pt x="115163" y="380390"/>
                  <a:pt x="115163" y="361950"/>
                </a:cubicBezTo>
                <a:lnTo>
                  <a:pt x="115163" y="247650"/>
                </a:lnTo>
                <a:lnTo>
                  <a:pt x="19913" y="247650"/>
                </a:lnTo>
                <a:cubicBezTo>
                  <a:pt x="13118" y="247652"/>
                  <a:pt x="6836" y="244034"/>
                  <a:pt x="3428" y="238156"/>
                </a:cubicBezTo>
                <a:cubicBezTo>
                  <a:pt x="19" y="232277"/>
                  <a:pt x="0" y="225029"/>
                  <a:pt x="3377" y="219132"/>
                </a:cubicBezTo>
                <a:lnTo>
                  <a:pt x="4520" y="217399"/>
                </a:lnTo>
                <a:lnTo>
                  <a:pt x="156920" y="7849"/>
                </a:lnTo>
                <a:lnTo>
                  <a:pt x="157111" y="7601"/>
                </a:lnTo>
                <a:lnTo>
                  <a:pt x="157454" y="7144"/>
                </a:lnTo>
                <a:lnTo>
                  <a:pt x="158082" y="6420"/>
                </a:lnTo>
                <a:lnTo>
                  <a:pt x="158425" y="6001"/>
                </a:lnTo>
                <a:lnTo>
                  <a:pt x="158597" y="5848"/>
                </a:lnTo>
                <a:lnTo>
                  <a:pt x="158844" y="5582"/>
                </a:lnTo>
                <a:lnTo>
                  <a:pt x="159606" y="4896"/>
                </a:lnTo>
                <a:lnTo>
                  <a:pt x="160140" y="4401"/>
                </a:lnTo>
                <a:lnTo>
                  <a:pt x="160292" y="4286"/>
                </a:lnTo>
                <a:cubicBezTo>
                  <a:pt x="162525" y="2459"/>
                  <a:pt x="165143" y="1163"/>
                  <a:pt x="167950" y="495"/>
                </a:cubicBezTo>
                <a:lnTo>
                  <a:pt x="168160" y="476"/>
                </a:lnTo>
                <a:lnTo>
                  <a:pt x="168674" y="381"/>
                </a:lnTo>
                <a:lnTo>
                  <a:pt x="170084" y="133"/>
                </a:lnTo>
                <a:lnTo>
                  <a:pt x="170293" y="114"/>
                </a:lnTo>
                <a:lnTo>
                  <a:pt x="171074" y="76"/>
                </a:ln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7"/>
          <p:cNvSpPr txBox="1"/>
          <p:nvPr/>
        </p:nvSpPr>
        <p:spPr>
          <a:xfrm>
            <a:off x="3859769" y="1939886"/>
            <a:ext cx="93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AI 真实落地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7"/>
          <p:cNvSpPr txBox="1"/>
          <p:nvPr/>
        </p:nvSpPr>
        <p:spPr>
          <a:xfrm>
            <a:off x="3861911" y="2129552"/>
            <a:ext cx="4947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500强内部 Claude Code </a:t>
            </a:r>
            <a:r>
              <a:rPr b="1" i="0" lang="en" sz="11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头号用户</a:t>
            </a: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 · MCP + Agent 生产落地 · PR 翻倍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7"/>
          <p:cNvSpPr/>
          <p:nvPr/>
        </p:nvSpPr>
        <p:spPr>
          <a:xfrm>
            <a:off x="3143250" y="2686050"/>
            <a:ext cx="5429400" cy="785700"/>
          </a:xfrm>
          <a:prstGeom prst="roundRect">
            <a:avLst>
              <a:gd fmla="val 9091" name="adj"/>
            </a:avLst>
          </a:prstGeom>
          <a:solidFill>
            <a:srgbClr val="FFFFFF"/>
          </a:solidFill>
          <a:ln cap="flat" cmpd="sng" w="1427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7"/>
          <p:cNvSpPr/>
          <p:nvPr/>
        </p:nvSpPr>
        <p:spPr>
          <a:xfrm>
            <a:off x="3143250" y="2686050"/>
            <a:ext cx="42900" cy="785700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7"/>
          <p:cNvSpPr/>
          <p:nvPr/>
        </p:nvSpPr>
        <p:spPr>
          <a:xfrm>
            <a:off x="3400425" y="2907506"/>
            <a:ext cx="342900" cy="342900"/>
          </a:xfrm>
          <a:prstGeom prst="ellipse">
            <a:avLst/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7"/>
          <p:cNvSpPr/>
          <p:nvPr/>
        </p:nvSpPr>
        <p:spPr>
          <a:xfrm>
            <a:off x="3413969" y="2921823"/>
            <a:ext cx="315655" cy="300842"/>
          </a:xfrm>
          <a:custGeom>
            <a:rect b="b" l="l" r="r" t="t"/>
            <a:pathLst>
              <a:path extrusionOk="0" h="401123" w="420873">
                <a:moveTo>
                  <a:pt x="138970" y="120738"/>
                </a:moveTo>
                <a:lnTo>
                  <a:pt x="17431" y="138360"/>
                </a:lnTo>
                <a:lnTo>
                  <a:pt x="15279" y="138798"/>
                </a:lnTo>
                <a:cubicBezTo>
                  <a:pt x="8644" y="140559"/>
                  <a:pt x="3470" y="145753"/>
                  <a:pt x="1735" y="152394"/>
                </a:cubicBezTo>
                <a:cubicBezTo>
                  <a:pt x="0" y="159035"/>
                  <a:pt x="1972" y="166097"/>
                  <a:pt x="6897" y="170878"/>
                </a:cubicBezTo>
                <a:lnTo>
                  <a:pt x="94946" y="256584"/>
                </a:lnTo>
                <a:lnTo>
                  <a:pt x="74181" y="377647"/>
                </a:lnTo>
                <a:lnTo>
                  <a:pt x="73934" y="379742"/>
                </a:lnTo>
                <a:cubicBezTo>
                  <a:pt x="73527" y="386604"/>
                  <a:pt x="76850" y="393153"/>
                  <a:pt x="82627" y="396878"/>
                </a:cubicBezTo>
                <a:cubicBezTo>
                  <a:pt x="88404" y="400603"/>
                  <a:pt x="95740" y="400927"/>
                  <a:pt x="101823" y="397725"/>
                </a:cubicBezTo>
                <a:lnTo>
                  <a:pt x="210522" y="340575"/>
                </a:lnTo>
                <a:lnTo>
                  <a:pt x="318974" y="397725"/>
                </a:lnTo>
                <a:lnTo>
                  <a:pt x="320879" y="398602"/>
                </a:lnTo>
                <a:cubicBezTo>
                  <a:pt x="327281" y="401123"/>
                  <a:pt x="334545" y="399997"/>
                  <a:pt x="339883" y="395654"/>
                </a:cubicBezTo>
                <a:cubicBezTo>
                  <a:pt x="345220" y="391311"/>
                  <a:pt x="347801" y="384428"/>
                  <a:pt x="346634" y="377647"/>
                </a:cubicBezTo>
                <a:lnTo>
                  <a:pt x="325851" y="256584"/>
                </a:lnTo>
                <a:lnTo>
                  <a:pt x="413938" y="170859"/>
                </a:lnTo>
                <a:lnTo>
                  <a:pt x="415424" y="169240"/>
                </a:lnTo>
                <a:cubicBezTo>
                  <a:pt x="419745" y="163918"/>
                  <a:pt x="420873" y="156684"/>
                  <a:pt x="418378" y="150299"/>
                </a:cubicBezTo>
                <a:cubicBezTo>
                  <a:pt x="415883" y="143913"/>
                  <a:pt x="410150" y="139361"/>
                  <a:pt x="403365" y="138379"/>
                </a:cubicBezTo>
                <a:lnTo>
                  <a:pt x="281826" y="120738"/>
                </a:lnTo>
                <a:lnTo>
                  <a:pt x="227496" y="10629"/>
                </a:lnTo>
                <a:cubicBezTo>
                  <a:pt x="224289" y="4121"/>
                  <a:pt x="217663" y="0"/>
                  <a:pt x="210408" y="0"/>
                </a:cubicBezTo>
                <a:cubicBezTo>
                  <a:pt x="203152" y="0"/>
                  <a:pt x="196527" y="4121"/>
                  <a:pt x="193320" y="10629"/>
                </a:cubicBezTo>
                <a:lnTo>
                  <a:pt x="138970" y="120738"/>
                </a:ln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7"/>
          <p:cNvSpPr txBox="1"/>
          <p:nvPr/>
        </p:nvSpPr>
        <p:spPr>
          <a:xfrm>
            <a:off x="3859769" y="2854286"/>
            <a:ext cx="1964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你也可能在生活中遇见我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7"/>
          <p:cNvSpPr txBox="1"/>
          <p:nvPr/>
        </p:nvSpPr>
        <p:spPr>
          <a:xfrm>
            <a:off x="3861911" y="3043952"/>
            <a:ext cx="4270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USTA </a:t>
            </a:r>
            <a:r>
              <a:rPr b="1" i="0" lang="en" sz="11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全国冠军</a:t>
            </a: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 · 网球/匹克球队长 · 积极参与北美华人社区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7"/>
          <p:cNvSpPr/>
          <p:nvPr/>
        </p:nvSpPr>
        <p:spPr>
          <a:xfrm>
            <a:off x="428625" y="3802425"/>
            <a:ext cx="8286900" cy="371400"/>
          </a:xfrm>
          <a:prstGeom prst="roundRect">
            <a:avLst>
              <a:gd fmla="val 19231" name="adj"/>
            </a:avLst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7"/>
          <p:cNvSpPr txBox="1"/>
          <p:nvPr/>
        </p:nvSpPr>
        <p:spPr>
          <a:xfrm>
            <a:off x="2703597" y="3845205"/>
            <a:ext cx="5231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今天分享的，不是理论 — 是我在</a:t>
            </a:r>
            <a:r>
              <a:rPr b="1" i="0" lang="en" sz="11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真实生产环境</a:t>
            </a: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里踩过坑、跑通的东西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7"/>
          <p:cNvSpPr txBox="1"/>
          <p:nvPr/>
        </p:nvSpPr>
        <p:spPr>
          <a:xfrm>
            <a:off x="8638294" y="4927759"/>
            <a:ext cx="125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A8A29E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4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565" name="Google Shape;565;p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AFAF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6"/>
            <p:cNvSpPr/>
            <p:nvPr/>
          </p:nvSpPr>
          <p:spPr>
            <a:xfrm>
              <a:off x="11363325" y="457200"/>
              <a:ext cx="38100" cy="38100"/>
            </a:xfrm>
            <a:prstGeom prst="ellipse">
              <a:avLst/>
            </a:prstGeom>
            <a:solidFill>
              <a:srgbClr val="E2E8F0">
                <a:alpha val="5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6"/>
            <p:cNvSpPr/>
            <p:nvPr/>
          </p:nvSpPr>
          <p:spPr>
            <a:xfrm>
              <a:off x="11510962" y="328612"/>
              <a:ext cx="28575" cy="28575"/>
            </a:xfrm>
            <a:prstGeom prst="ellipse">
              <a:avLst/>
            </a:prstGeom>
            <a:solidFill>
              <a:srgbClr val="E2E8F0">
                <a:alpha val="4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68" name="Google Shape;56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92" y="71438"/>
            <a:ext cx="454540" cy="62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9" name="Google Shape;569;p46"/>
          <p:cNvGrpSpPr/>
          <p:nvPr/>
        </p:nvGrpSpPr>
        <p:grpSpPr>
          <a:xfrm>
            <a:off x="2350110" y="255746"/>
            <a:ext cx="6413771" cy="526495"/>
            <a:chOff x="3133480" y="340995"/>
            <a:chExt cx="8551694" cy="701993"/>
          </a:xfrm>
        </p:grpSpPr>
        <p:sp>
          <p:nvSpPr>
            <p:cNvPr id="570" name="Google Shape;570;p46"/>
            <p:cNvSpPr txBox="1"/>
            <p:nvPr/>
          </p:nvSpPr>
          <p:spPr>
            <a:xfrm>
              <a:off x="11517725" y="340995"/>
              <a:ext cx="167449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07</a:t>
              </a:r>
              <a:endParaRPr sz="1100"/>
            </a:p>
          </p:txBody>
        </p:sp>
        <p:sp>
          <p:nvSpPr>
            <p:cNvPr id="571" name="Google Shape;571;p46"/>
            <p:cNvSpPr txBox="1"/>
            <p:nvPr/>
          </p:nvSpPr>
          <p:spPr>
            <a:xfrm>
              <a:off x="3133480" y="402908"/>
              <a:ext cx="5925041" cy="640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解法不是更多 prompt 技巧</a:t>
              </a:r>
              <a:endParaRPr sz="1100"/>
            </a:p>
          </p:txBody>
        </p:sp>
        <p:sp>
          <p:nvSpPr>
            <p:cNvPr id="572" name="Google Shape;572;p46"/>
            <p:cNvSpPr/>
            <p:nvPr/>
          </p:nvSpPr>
          <p:spPr>
            <a:xfrm>
              <a:off x="5619750" y="885825"/>
              <a:ext cx="952500" cy="19050"/>
            </a:xfrm>
            <a:prstGeom prst="roundRect">
              <a:avLst>
                <a:gd fmla="val 50000" name="adj"/>
              </a:avLst>
            </a:pr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46"/>
          <p:cNvGrpSpPr/>
          <p:nvPr/>
        </p:nvGrpSpPr>
        <p:grpSpPr>
          <a:xfrm>
            <a:off x="428625" y="828675"/>
            <a:ext cx="2571750" cy="3143250"/>
            <a:chOff x="571500" y="1104900"/>
            <a:chExt cx="3429000" cy="4191000"/>
          </a:xfrm>
        </p:grpSpPr>
        <p:sp>
          <p:nvSpPr>
            <p:cNvPr id="574" name="Google Shape;574;p46"/>
            <p:cNvSpPr/>
            <p:nvPr/>
          </p:nvSpPr>
          <p:spPr>
            <a:xfrm>
              <a:off x="571500" y="1104900"/>
              <a:ext cx="3429000" cy="4191000"/>
            </a:xfrm>
            <a:prstGeom prst="roundRect">
              <a:avLst>
                <a:gd fmla="val 3333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6"/>
            <p:cNvSpPr/>
            <p:nvPr/>
          </p:nvSpPr>
          <p:spPr>
            <a:xfrm>
              <a:off x="571500" y="1104900"/>
              <a:ext cx="3429000" cy="952500"/>
            </a:xfrm>
            <a:custGeom>
              <a:rect b="b" l="l" r="r" t="t"/>
              <a:pathLst>
                <a:path extrusionOk="0" h="952500" w="3429000">
                  <a:moveTo>
                    <a:pt x="114300" y="0"/>
                  </a:moveTo>
                  <a:lnTo>
                    <a:pt x="3314700" y="0"/>
                  </a:lnTo>
                  <a:cubicBezTo>
                    <a:pt x="3390900" y="0"/>
                    <a:pt x="3429000" y="38100"/>
                    <a:pt x="3429000" y="114300"/>
                  </a:cubicBezTo>
                  <a:lnTo>
                    <a:pt x="3429000" y="952500"/>
                  </a:lnTo>
                  <a:lnTo>
                    <a:pt x="0" y="952500"/>
                  </a:lnTo>
                  <a:lnTo>
                    <a:pt x="0" y="114300"/>
                  </a:lnTo>
                  <a:cubicBezTo>
                    <a:pt x="0" y="38100"/>
                    <a:pt x="38100" y="0"/>
                    <a:pt x="114300" y="0"/>
                  </a:cubicBezTo>
                  <a:close/>
                </a:path>
              </a:pathLst>
            </a:custGeom>
            <a:solidFill>
              <a:srgbClr val="EA580C">
                <a:alpha val="1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6"/>
            <p:cNvSpPr/>
            <p:nvPr/>
          </p:nvSpPr>
          <p:spPr>
            <a:xfrm>
              <a:off x="742950" y="1219200"/>
              <a:ext cx="304800" cy="19050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25098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6"/>
            <p:cNvSpPr txBox="1"/>
            <p:nvPr/>
          </p:nvSpPr>
          <p:spPr>
            <a:xfrm>
              <a:off x="825263" y="1255395"/>
              <a:ext cx="140175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1100"/>
            </a:p>
          </p:txBody>
        </p:sp>
        <p:sp>
          <p:nvSpPr>
            <p:cNvPr id="578" name="Google Shape;578;p46"/>
            <p:cNvSpPr/>
            <p:nvPr/>
          </p:nvSpPr>
          <p:spPr>
            <a:xfrm>
              <a:off x="2095500" y="1397913"/>
              <a:ext cx="381000" cy="317438"/>
            </a:xfrm>
            <a:custGeom>
              <a:rect b="b" l="l" r="r" t="t"/>
              <a:pathLst>
                <a:path extrusionOk="0" h="317438" w="381000">
                  <a:moveTo>
                    <a:pt x="371475" y="33390"/>
                  </a:moveTo>
                  <a:cubicBezTo>
                    <a:pt x="376677" y="36394"/>
                    <a:pt x="380158" y="41675"/>
                    <a:pt x="380867" y="47640"/>
                  </a:cubicBezTo>
                  <a:lnTo>
                    <a:pt x="381000" y="49887"/>
                  </a:lnTo>
                  <a:lnTo>
                    <a:pt x="381000" y="297537"/>
                  </a:lnTo>
                  <a:cubicBezTo>
                    <a:pt x="381000" y="304343"/>
                    <a:pt x="377369" y="310632"/>
                    <a:pt x="371475" y="314035"/>
                  </a:cubicBezTo>
                  <a:cubicBezTo>
                    <a:pt x="365581" y="317438"/>
                    <a:pt x="358319" y="317438"/>
                    <a:pt x="352425" y="314035"/>
                  </a:cubicBezTo>
                  <a:cubicBezTo>
                    <a:pt x="308596" y="288726"/>
                    <a:pt x="255062" y="286828"/>
                    <a:pt x="209550" y="308967"/>
                  </a:cubicBezTo>
                  <a:lnTo>
                    <a:pt x="209550" y="19903"/>
                  </a:lnTo>
                  <a:cubicBezTo>
                    <a:pt x="262832" y="0"/>
                    <a:pt x="322220" y="4947"/>
                    <a:pt x="371475" y="33390"/>
                  </a:cubicBezTo>
                  <a:moveTo>
                    <a:pt x="171450" y="19922"/>
                  </a:moveTo>
                  <a:lnTo>
                    <a:pt x="171469" y="308986"/>
                  </a:lnTo>
                  <a:cubicBezTo>
                    <a:pt x="127802" y="287729"/>
                    <a:pt x="76618" y="288557"/>
                    <a:pt x="33661" y="311215"/>
                  </a:cubicBezTo>
                  <a:lnTo>
                    <a:pt x="27432" y="314644"/>
                  </a:lnTo>
                  <a:lnTo>
                    <a:pt x="25470" y="315483"/>
                  </a:lnTo>
                  <a:lnTo>
                    <a:pt x="24536" y="315787"/>
                  </a:lnTo>
                  <a:lnTo>
                    <a:pt x="22441" y="316283"/>
                  </a:lnTo>
                  <a:lnTo>
                    <a:pt x="21279" y="316473"/>
                  </a:lnTo>
                  <a:lnTo>
                    <a:pt x="19050" y="316587"/>
                  </a:lnTo>
                  <a:lnTo>
                    <a:pt x="18250" y="316587"/>
                  </a:lnTo>
                  <a:lnTo>
                    <a:pt x="16154" y="316359"/>
                  </a:lnTo>
                  <a:lnTo>
                    <a:pt x="14688" y="316092"/>
                  </a:lnTo>
                  <a:lnTo>
                    <a:pt x="12630" y="315483"/>
                  </a:lnTo>
                  <a:lnTo>
                    <a:pt x="10230" y="314416"/>
                  </a:lnTo>
                  <a:lnTo>
                    <a:pt x="8420" y="313349"/>
                  </a:lnTo>
                  <a:lnTo>
                    <a:pt x="6725" y="312073"/>
                  </a:lnTo>
                  <a:lnTo>
                    <a:pt x="5582" y="311006"/>
                  </a:lnTo>
                  <a:lnTo>
                    <a:pt x="4191" y="309444"/>
                  </a:lnTo>
                  <a:lnTo>
                    <a:pt x="2972" y="307748"/>
                  </a:lnTo>
                  <a:lnTo>
                    <a:pt x="2553" y="307062"/>
                  </a:lnTo>
                  <a:lnTo>
                    <a:pt x="1943" y="305919"/>
                  </a:lnTo>
                  <a:lnTo>
                    <a:pt x="1105" y="303957"/>
                  </a:lnTo>
                  <a:lnTo>
                    <a:pt x="800" y="303024"/>
                  </a:lnTo>
                  <a:lnTo>
                    <a:pt x="305" y="300928"/>
                  </a:lnTo>
                  <a:lnTo>
                    <a:pt x="114" y="299766"/>
                  </a:lnTo>
                  <a:lnTo>
                    <a:pt x="38" y="298833"/>
                  </a:lnTo>
                  <a:lnTo>
                    <a:pt x="0" y="49887"/>
                  </a:lnTo>
                  <a:cubicBezTo>
                    <a:pt x="0" y="43082"/>
                    <a:pt x="3631" y="36793"/>
                    <a:pt x="9525" y="33390"/>
                  </a:cubicBezTo>
                  <a:cubicBezTo>
                    <a:pt x="58783" y="4953"/>
                    <a:pt x="118171" y="13"/>
                    <a:pt x="171450" y="19922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6"/>
            <p:cNvSpPr txBox="1"/>
            <p:nvPr/>
          </p:nvSpPr>
          <p:spPr>
            <a:xfrm>
              <a:off x="1663160" y="2132648"/>
              <a:ext cx="1245680" cy="396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原始资料</a:t>
              </a:r>
              <a:endParaRPr sz="1100"/>
            </a:p>
          </p:txBody>
        </p:sp>
        <p:sp>
          <p:nvSpPr>
            <p:cNvPr id="580" name="Google Shape;580;p46"/>
            <p:cNvSpPr/>
            <p:nvPr/>
          </p:nvSpPr>
          <p:spPr>
            <a:xfrm>
              <a:off x="742950" y="2495550"/>
              <a:ext cx="3086100" cy="9525"/>
            </a:xfrm>
            <a:prstGeom prst="rect">
              <a:avLst/>
            </a:prstGeom>
            <a:solidFill>
              <a:srgbClr val="E2E8F0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6"/>
            <p:cNvSpPr txBox="1"/>
            <p:nvPr/>
          </p:nvSpPr>
          <p:spPr>
            <a:xfrm>
              <a:off x="1500188" y="2714625"/>
              <a:ext cx="1571625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你的行业文章、</a:t>
              </a:r>
              <a:endParaRPr sz="1100"/>
            </a:p>
          </p:txBody>
        </p:sp>
        <p:sp>
          <p:nvSpPr>
            <p:cNvPr id="582" name="Google Shape;582;p46"/>
            <p:cNvSpPr txBox="1"/>
            <p:nvPr/>
          </p:nvSpPr>
          <p:spPr>
            <a:xfrm>
              <a:off x="1281112" y="3019425"/>
              <a:ext cx="2009775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案例笔记、权威来源</a:t>
              </a:r>
              <a:endParaRPr sz="1100"/>
            </a:p>
          </p:txBody>
        </p:sp>
        <p:sp>
          <p:nvSpPr>
            <p:cNvPr id="583" name="Google Shape;583;p46"/>
            <p:cNvSpPr/>
            <p:nvPr/>
          </p:nvSpPr>
          <p:spPr>
            <a:xfrm>
              <a:off x="1123950" y="4857750"/>
              <a:ext cx="2324100" cy="285750"/>
            </a:xfrm>
            <a:prstGeom prst="roundRect">
              <a:avLst>
                <a:gd fmla="val 50000" name="adj"/>
              </a:avLst>
            </a:prstGeom>
            <a:solidFill>
              <a:srgbClr val="FAFAF8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6"/>
            <p:cNvSpPr txBox="1"/>
            <p:nvPr/>
          </p:nvSpPr>
          <p:spPr>
            <a:xfrm>
              <a:off x="1614488" y="4926806"/>
              <a:ext cx="1343025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8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你已有的专业积累</a:t>
              </a:r>
              <a:endParaRPr sz="1100"/>
            </a:p>
          </p:txBody>
        </p:sp>
      </p:grpSp>
      <p:sp>
        <p:nvSpPr>
          <p:cNvPr id="585" name="Google Shape;585;p46"/>
          <p:cNvSpPr/>
          <p:nvPr/>
        </p:nvSpPr>
        <p:spPr>
          <a:xfrm>
            <a:off x="3014663" y="2300288"/>
            <a:ext cx="278606" cy="257175"/>
          </a:xfrm>
          <a:custGeom>
            <a:rect b="b" l="l" r="r" t="t"/>
            <a:pathLst>
              <a:path extrusionOk="0" h="342900" w="371475">
                <a:moveTo>
                  <a:pt x="0" y="95250"/>
                </a:moveTo>
                <a:lnTo>
                  <a:pt x="266700" y="95250"/>
                </a:lnTo>
                <a:lnTo>
                  <a:pt x="266700" y="0"/>
                </a:lnTo>
                <a:lnTo>
                  <a:pt x="371475" y="171450"/>
                </a:lnTo>
                <a:lnTo>
                  <a:pt x="266700" y="342900"/>
                </a:lnTo>
                <a:lnTo>
                  <a:pt x="266700" y="247650"/>
                </a:lnTo>
                <a:lnTo>
                  <a:pt x="0" y="247650"/>
                </a:lnTo>
                <a:close/>
              </a:path>
            </a:pathLst>
          </a:custGeom>
          <a:solidFill>
            <a:srgbClr val="EA580C">
              <a:alpha val="65098"/>
            </a:srgbClr>
          </a:solidFill>
          <a:ln>
            <a:noFill/>
          </a:ln>
        </p:spPr>
      </p:sp>
      <p:grpSp>
        <p:nvGrpSpPr>
          <p:cNvPr id="586" name="Google Shape;586;p46"/>
          <p:cNvGrpSpPr/>
          <p:nvPr/>
        </p:nvGrpSpPr>
        <p:grpSpPr>
          <a:xfrm>
            <a:off x="3286125" y="828675"/>
            <a:ext cx="2571750" cy="3143250"/>
            <a:chOff x="4381500" y="1104900"/>
            <a:chExt cx="3429000" cy="4191000"/>
          </a:xfrm>
        </p:grpSpPr>
        <p:sp>
          <p:nvSpPr>
            <p:cNvPr id="587" name="Google Shape;587;p46"/>
            <p:cNvSpPr/>
            <p:nvPr/>
          </p:nvSpPr>
          <p:spPr>
            <a:xfrm>
              <a:off x="4381500" y="1104900"/>
              <a:ext cx="3429000" cy="4191000"/>
            </a:xfrm>
            <a:prstGeom prst="roundRect">
              <a:avLst>
                <a:gd fmla="val 3333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6"/>
            <p:cNvSpPr/>
            <p:nvPr/>
          </p:nvSpPr>
          <p:spPr>
            <a:xfrm>
              <a:off x="4381500" y="1104900"/>
              <a:ext cx="3429000" cy="952500"/>
            </a:xfrm>
            <a:custGeom>
              <a:rect b="b" l="l" r="r" t="t"/>
              <a:pathLst>
                <a:path extrusionOk="0" h="952500" w="3429000">
                  <a:moveTo>
                    <a:pt x="114300" y="0"/>
                  </a:moveTo>
                  <a:lnTo>
                    <a:pt x="3314700" y="0"/>
                  </a:lnTo>
                  <a:cubicBezTo>
                    <a:pt x="3390900" y="0"/>
                    <a:pt x="3429000" y="38100"/>
                    <a:pt x="3429000" y="114300"/>
                  </a:cubicBezTo>
                  <a:lnTo>
                    <a:pt x="3429000" y="952500"/>
                  </a:lnTo>
                  <a:lnTo>
                    <a:pt x="0" y="952500"/>
                  </a:lnTo>
                  <a:lnTo>
                    <a:pt x="0" y="114300"/>
                  </a:lnTo>
                  <a:cubicBezTo>
                    <a:pt x="0" y="38100"/>
                    <a:pt x="38100" y="0"/>
                    <a:pt x="114300" y="0"/>
                  </a:cubicBezTo>
                  <a:close/>
                </a:path>
              </a:pathLst>
            </a:custGeom>
            <a:solidFill>
              <a:srgbClr val="EA580C">
                <a:alpha val="1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6"/>
            <p:cNvSpPr/>
            <p:nvPr/>
          </p:nvSpPr>
          <p:spPr>
            <a:xfrm>
              <a:off x="4552950" y="1219200"/>
              <a:ext cx="304800" cy="19050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25098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6"/>
            <p:cNvSpPr txBox="1"/>
            <p:nvPr/>
          </p:nvSpPr>
          <p:spPr>
            <a:xfrm>
              <a:off x="4618011" y="1255395"/>
              <a:ext cx="174679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1100"/>
            </a:p>
          </p:txBody>
        </p:sp>
        <p:grpSp>
          <p:nvGrpSpPr>
            <p:cNvPr id="591" name="Google Shape;591;p46"/>
            <p:cNvGrpSpPr/>
            <p:nvPr/>
          </p:nvGrpSpPr>
          <p:grpSpPr>
            <a:xfrm>
              <a:off x="5924549" y="1371600"/>
              <a:ext cx="342901" cy="381000"/>
              <a:chOff x="5924549" y="1371600"/>
              <a:chExt cx="342901" cy="381000"/>
            </a:xfrm>
          </p:grpSpPr>
          <p:sp>
            <p:nvSpPr>
              <p:cNvPr id="592" name="Google Shape;592;p46"/>
              <p:cNvSpPr/>
              <p:nvPr/>
            </p:nvSpPr>
            <p:spPr>
              <a:xfrm>
                <a:off x="5924550" y="1633176"/>
                <a:ext cx="342900" cy="119424"/>
              </a:xfrm>
              <a:custGeom>
                <a:rect b="b" l="l" r="r" t="t"/>
                <a:pathLst>
                  <a:path extrusionOk="0" h="119424" w="342900">
                    <a:moveTo>
                      <a:pt x="0" y="0"/>
                    </a:moveTo>
                    <a:cubicBezTo>
                      <a:pt x="37490" y="28708"/>
                      <a:pt x="99708" y="43224"/>
                      <a:pt x="171450" y="43224"/>
                    </a:cubicBezTo>
                    <a:cubicBezTo>
                      <a:pt x="243078" y="43224"/>
                      <a:pt x="305276" y="28746"/>
                      <a:pt x="342900" y="324"/>
                    </a:cubicBezTo>
                    <a:lnTo>
                      <a:pt x="342900" y="43224"/>
                    </a:lnTo>
                    <a:cubicBezTo>
                      <a:pt x="342900" y="89421"/>
                      <a:pt x="268700" y="118205"/>
                      <a:pt x="177298" y="119386"/>
                    </a:cubicBezTo>
                    <a:lnTo>
                      <a:pt x="171450" y="119424"/>
                    </a:lnTo>
                    <a:cubicBezTo>
                      <a:pt x="77381" y="119424"/>
                      <a:pt x="0" y="90411"/>
                      <a:pt x="0" y="43224"/>
                    </a:cubicBez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46"/>
              <p:cNvSpPr/>
              <p:nvPr/>
            </p:nvSpPr>
            <p:spPr>
              <a:xfrm>
                <a:off x="5924550" y="1518876"/>
                <a:ext cx="342900" cy="119424"/>
              </a:xfrm>
              <a:custGeom>
                <a:rect b="b" l="l" r="r" t="t"/>
                <a:pathLst>
                  <a:path extrusionOk="0" h="119424" w="342900">
                    <a:moveTo>
                      <a:pt x="0" y="0"/>
                    </a:moveTo>
                    <a:cubicBezTo>
                      <a:pt x="37490" y="28708"/>
                      <a:pt x="99708" y="43224"/>
                      <a:pt x="171450" y="43224"/>
                    </a:cubicBezTo>
                    <a:cubicBezTo>
                      <a:pt x="243078" y="43224"/>
                      <a:pt x="305276" y="28746"/>
                      <a:pt x="342900" y="324"/>
                    </a:cubicBezTo>
                    <a:lnTo>
                      <a:pt x="342900" y="43224"/>
                    </a:lnTo>
                    <a:cubicBezTo>
                      <a:pt x="342900" y="90411"/>
                      <a:pt x="265519" y="119424"/>
                      <a:pt x="171450" y="119424"/>
                    </a:cubicBezTo>
                    <a:cubicBezTo>
                      <a:pt x="80048" y="119424"/>
                      <a:pt x="4382" y="92031"/>
                      <a:pt x="400" y="47130"/>
                    </a:cubicBezTo>
                    <a:lnTo>
                      <a:pt x="95" y="45206"/>
                    </a:lnTo>
                    <a:lnTo>
                      <a:pt x="0" y="43224"/>
                    </a:ln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46"/>
              <p:cNvSpPr/>
              <p:nvPr/>
            </p:nvSpPr>
            <p:spPr>
              <a:xfrm>
                <a:off x="5924549" y="1371600"/>
                <a:ext cx="342901" cy="152400"/>
              </a:xfrm>
              <a:custGeom>
                <a:rect b="b" l="l" r="r" t="t"/>
                <a:pathLst>
                  <a:path extrusionOk="0" h="152400" w="342901">
                    <a:moveTo>
                      <a:pt x="171451" y="0"/>
                    </a:moveTo>
                    <a:cubicBezTo>
                      <a:pt x="191283" y="0"/>
                      <a:pt x="210390" y="1295"/>
                      <a:pt x="228163" y="3772"/>
                    </a:cubicBezTo>
                    <a:lnTo>
                      <a:pt x="237098" y="5124"/>
                    </a:lnTo>
                    <a:cubicBezTo>
                      <a:pt x="247766" y="6902"/>
                      <a:pt x="257837" y="9112"/>
                      <a:pt x="267311" y="11754"/>
                    </a:cubicBezTo>
                    <a:lnTo>
                      <a:pt x="275693" y="14249"/>
                    </a:lnTo>
                    <a:lnTo>
                      <a:pt x="277122" y="14707"/>
                    </a:lnTo>
                    <a:cubicBezTo>
                      <a:pt x="282306" y="16411"/>
                      <a:pt x="287422" y="18318"/>
                      <a:pt x="292457" y="20422"/>
                    </a:cubicBezTo>
                    <a:lnTo>
                      <a:pt x="296248" y="22060"/>
                    </a:lnTo>
                    <a:cubicBezTo>
                      <a:pt x="303043" y="25133"/>
                      <a:pt x="309183" y="28499"/>
                      <a:pt x="314669" y="32156"/>
                    </a:cubicBezTo>
                    <a:cubicBezTo>
                      <a:pt x="316765" y="33553"/>
                      <a:pt x="318752" y="34982"/>
                      <a:pt x="320632" y="36443"/>
                    </a:cubicBezTo>
                    <a:cubicBezTo>
                      <a:pt x="325393" y="40137"/>
                      <a:pt x="329675" y="44412"/>
                      <a:pt x="333376" y="49168"/>
                    </a:cubicBezTo>
                    <a:lnTo>
                      <a:pt x="335110" y="51606"/>
                    </a:lnTo>
                    <a:cubicBezTo>
                      <a:pt x="335999" y="52940"/>
                      <a:pt x="336818" y="54280"/>
                      <a:pt x="337567" y="55626"/>
                    </a:cubicBezTo>
                    <a:lnTo>
                      <a:pt x="338901" y="58274"/>
                    </a:lnTo>
                    <a:cubicBezTo>
                      <a:pt x="340971" y="62719"/>
                      <a:pt x="342241" y="67354"/>
                      <a:pt x="342711" y="72180"/>
                    </a:cubicBezTo>
                    <a:lnTo>
                      <a:pt x="342901" y="76200"/>
                    </a:lnTo>
                    <a:cubicBezTo>
                      <a:pt x="342901" y="123387"/>
                      <a:pt x="265520" y="152400"/>
                      <a:pt x="171451" y="152400"/>
                    </a:cubicBezTo>
                    <a:cubicBezTo>
                      <a:pt x="80050" y="152400"/>
                      <a:pt x="4383" y="125006"/>
                      <a:pt x="402" y="80105"/>
                    </a:cubicBezTo>
                    <a:cubicBezTo>
                      <a:pt x="134" y="78821"/>
                      <a:pt x="0" y="77512"/>
                      <a:pt x="1" y="76200"/>
                    </a:cubicBezTo>
                    <a:lnTo>
                      <a:pt x="97" y="74219"/>
                    </a:lnTo>
                    <a:lnTo>
                      <a:pt x="402" y="72314"/>
                    </a:lnTo>
                    <a:cubicBezTo>
                      <a:pt x="4307" y="28384"/>
                      <a:pt x="76792" y="1200"/>
                      <a:pt x="165508" y="38"/>
                    </a:cubicBez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95" name="Google Shape;595;p46"/>
            <p:cNvSpPr txBox="1"/>
            <p:nvPr/>
          </p:nvSpPr>
          <p:spPr>
            <a:xfrm>
              <a:off x="5622679" y="2132648"/>
              <a:ext cx="946642" cy="396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知识库</a:t>
              </a:r>
              <a:endParaRPr sz="1100"/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4552950" y="2495550"/>
              <a:ext cx="3086100" cy="9525"/>
            </a:xfrm>
            <a:prstGeom prst="rect">
              <a:avLst/>
            </a:prstGeom>
            <a:solidFill>
              <a:srgbClr val="E2E8F0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6"/>
            <p:cNvSpPr txBox="1"/>
            <p:nvPr/>
          </p:nvSpPr>
          <p:spPr>
            <a:xfrm>
              <a:off x="5310188" y="2714625"/>
              <a:ext cx="1571625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你的专业判断，</a:t>
              </a:r>
              <a:endParaRPr sz="1100"/>
            </a:p>
          </p:txBody>
        </p:sp>
        <p:sp>
          <p:nvSpPr>
            <p:cNvPr id="598" name="Google Shape;598;p46"/>
            <p:cNvSpPr txBox="1"/>
            <p:nvPr/>
          </p:nvSpPr>
          <p:spPr>
            <a:xfrm>
              <a:off x="5529262" y="3019425"/>
              <a:ext cx="1133475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结构化存入</a:t>
              </a:r>
              <a:endParaRPr sz="1100"/>
            </a:p>
          </p:txBody>
        </p:sp>
        <p:sp>
          <p:nvSpPr>
            <p:cNvPr id="599" name="Google Shape;599;p46"/>
            <p:cNvSpPr/>
            <p:nvPr/>
          </p:nvSpPr>
          <p:spPr>
            <a:xfrm>
              <a:off x="4933950" y="4857750"/>
              <a:ext cx="2324100" cy="285750"/>
            </a:xfrm>
            <a:prstGeom prst="roundRect">
              <a:avLst>
                <a:gd fmla="val 50000" name="adj"/>
              </a:avLst>
            </a:prstGeom>
            <a:solidFill>
              <a:srgbClr val="FAFAF8"/>
            </a:solidFill>
            <a:ln cap="flat" cmpd="sng" w="9525">
              <a:solidFill>
                <a:srgbClr val="EA580C">
                  <a:alpha val="4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6"/>
            <p:cNvSpPr txBox="1"/>
            <p:nvPr/>
          </p:nvSpPr>
          <p:spPr>
            <a:xfrm>
              <a:off x="5387519" y="4926806"/>
              <a:ext cx="1416963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8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你的专属 AI 知识库</a:t>
              </a:r>
              <a:endParaRPr sz="1100"/>
            </a:p>
          </p:txBody>
        </p:sp>
      </p:grpSp>
      <p:sp>
        <p:nvSpPr>
          <p:cNvPr id="601" name="Google Shape;601;p46"/>
          <p:cNvSpPr/>
          <p:nvPr/>
        </p:nvSpPr>
        <p:spPr>
          <a:xfrm>
            <a:off x="5872163" y="2300288"/>
            <a:ext cx="278606" cy="257175"/>
          </a:xfrm>
          <a:custGeom>
            <a:rect b="b" l="l" r="r" t="t"/>
            <a:pathLst>
              <a:path extrusionOk="0" h="342900" w="371475">
                <a:moveTo>
                  <a:pt x="0" y="95250"/>
                </a:moveTo>
                <a:lnTo>
                  <a:pt x="266700" y="95250"/>
                </a:lnTo>
                <a:lnTo>
                  <a:pt x="266700" y="0"/>
                </a:lnTo>
                <a:lnTo>
                  <a:pt x="371475" y="171450"/>
                </a:lnTo>
                <a:lnTo>
                  <a:pt x="266700" y="342900"/>
                </a:lnTo>
                <a:lnTo>
                  <a:pt x="266700" y="247650"/>
                </a:lnTo>
                <a:lnTo>
                  <a:pt x="0" y="247650"/>
                </a:lnTo>
                <a:close/>
              </a:path>
            </a:pathLst>
          </a:custGeom>
          <a:solidFill>
            <a:srgbClr val="EA580C">
              <a:alpha val="65098"/>
            </a:srgbClr>
          </a:solidFill>
          <a:ln>
            <a:noFill/>
          </a:ln>
        </p:spPr>
      </p:sp>
      <p:grpSp>
        <p:nvGrpSpPr>
          <p:cNvPr id="602" name="Google Shape;602;p46"/>
          <p:cNvGrpSpPr/>
          <p:nvPr/>
        </p:nvGrpSpPr>
        <p:grpSpPr>
          <a:xfrm>
            <a:off x="6143625" y="828675"/>
            <a:ext cx="2571750" cy="3143250"/>
            <a:chOff x="8191500" y="1104900"/>
            <a:chExt cx="3429000" cy="4191000"/>
          </a:xfrm>
        </p:grpSpPr>
        <p:sp>
          <p:nvSpPr>
            <p:cNvPr id="603" name="Google Shape;603;p46"/>
            <p:cNvSpPr/>
            <p:nvPr/>
          </p:nvSpPr>
          <p:spPr>
            <a:xfrm>
              <a:off x="8191500" y="1104900"/>
              <a:ext cx="3429000" cy="4191000"/>
            </a:xfrm>
            <a:prstGeom prst="roundRect">
              <a:avLst>
                <a:gd fmla="val 3333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6"/>
            <p:cNvSpPr/>
            <p:nvPr/>
          </p:nvSpPr>
          <p:spPr>
            <a:xfrm>
              <a:off x="8191500" y="1104900"/>
              <a:ext cx="3429000" cy="952500"/>
            </a:xfrm>
            <a:custGeom>
              <a:rect b="b" l="l" r="r" t="t"/>
              <a:pathLst>
                <a:path extrusionOk="0" h="952500" w="3429000">
                  <a:moveTo>
                    <a:pt x="114300" y="0"/>
                  </a:moveTo>
                  <a:lnTo>
                    <a:pt x="3314700" y="0"/>
                  </a:lnTo>
                  <a:cubicBezTo>
                    <a:pt x="3390900" y="0"/>
                    <a:pt x="3429000" y="38100"/>
                    <a:pt x="3429000" y="114300"/>
                  </a:cubicBezTo>
                  <a:lnTo>
                    <a:pt x="3429000" y="952500"/>
                  </a:lnTo>
                  <a:lnTo>
                    <a:pt x="0" y="952500"/>
                  </a:lnTo>
                  <a:lnTo>
                    <a:pt x="0" y="114300"/>
                  </a:lnTo>
                  <a:cubicBezTo>
                    <a:pt x="0" y="38100"/>
                    <a:pt x="38100" y="0"/>
                    <a:pt x="114300" y="0"/>
                  </a:cubicBezTo>
                  <a:close/>
                </a:path>
              </a:pathLst>
            </a:custGeom>
            <a:solidFill>
              <a:srgbClr val="EA580C">
                <a:alpha val="1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6"/>
            <p:cNvSpPr/>
            <p:nvPr/>
          </p:nvSpPr>
          <p:spPr>
            <a:xfrm>
              <a:off x="8362950" y="1219200"/>
              <a:ext cx="304800" cy="19050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25098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6"/>
            <p:cNvSpPr txBox="1"/>
            <p:nvPr/>
          </p:nvSpPr>
          <p:spPr>
            <a:xfrm>
              <a:off x="8428011" y="1255395"/>
              <a:ext cx="174679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1100"/>
            </a:p>
          </p:txBody>
        </p:sp>
        <p:sp>
          <p:nvSpPr>
            <p:cNvPr id="607" name="Google Shape;607;p46"/>
            <p:cNvSpPr/>
            <p:nvPr/>
          </p:nvSpPr>
          <p:spPr>
            <a:xfrm>
              <a:off x="9715500" y="1390650"/>
              <a:ext cx="381000" cy="342900"/>
            </a:xfrm>
            <a:custGeom>
              <a:rect b="b" l="l" r="r" t="t"/>
              <a:pathLst>
                <a:path extrusionOk="0" h="342900" w="381000">
                  <a:moveTo>
                    <a:pt x="361950" y="0"/>
                  </a:moveTo>
                  <a:cubicBezTo>
                    <a:pt x="372471" y="0"/>
                    <a:pt x="381000" y="8529"/>
                    <a:pt x="381000" y="19050"/>
                  </a:cubicBezTo>
                  <a:cubicBezTo>
                    <a:pt x="381000" y="29571"/>
                    <a:pt x="372471" y="38100"/>
                    <a:pt x="361950" y="38100"/>
                  </a:cubicBezTo>
                  <a:lnTo>
                    <a:pt x="361950" y="209550"/>
                  </a:lnTo>
                  <a:cubicBezTo>
                    <a:pt x="361950" y="241113"/>
                    <a:pt x="336363" y="266700"/>
                    <a:pt x="304800" y="266700"/>
                  </a:cubicBezTo>
                  <a:lnTo>
                    <a:pt x="209550" y="266700"/>
                  </a:lnTo>
                  <a:lnTo>
                    <a:pt x="209550" y="304800"/>
                  </a:lnTo>
                  <a:lnTo>
                    <a:pt x="247650" y="304800"/>
                  </a:lnTo>
                  <a:cubicBezTo>
                    <a:pt x="258171" y="304800"/>
                    <a:pt x="266700" y="313329"/>
                    <a:pt x="266700" y="323850"/>
                  </a:cubicBezTo>
                  <a:cubicBezTo>
                    <a:pt x="266700" y="334371"/>
                    <a:pt x="258171" y="342900"/>
                    <a:pt x="247650" y="342900"/>
                  </a:cubicBezTo>
                  <a:lnTo>
                    <a:pt x="133350" y="342900"/>
                  </a:lnTo>
                  <a:cubicBezTo>
                    <a:pt x="122829" y="342900"/>
                    <a:pt x="114300" y="334371"/>
                    <a:pt x="114300" y="323850"/>
                  </a:cubicBezTo>
                  <a:cubicBezTo>
                    <a:pt x="114300" y="313329"/>
                    <a:pt x="122829" y="304800"/>
                    <a:pt x="133350" y="304800"/>
                  </a:cubicBezTo>
                  <a:lnTo>
                    <a:pt x="171450" y="304800"/>
                  </a:lnTo>
                  <a:lnTo>
                    <a:pt x="171450" y="266700"/>
                  </a:lnTo>
                  <a:lnTo>
                    <a:pt x="76200" y="266700"/>
                  </a:lnTo>
                  <a:cubicBezTo>
                    <a:pt x="44637" y="266700"/>
                    <a:pt x="19050" y="241113"/>
                    <a:pt x="19050" y="209550"/>
                  </a:cubicBezTo>
                  <a:lnTo>
                    <a:pt x="19050" y="38100"/>
                  </a:ln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lose/>
                  <a:moveTo>
                    <a:pt x="280168" y="81782"/>
                  </a:moveTo>
                  <a:cubicBezTo>
                    <a:pt x="272729" y="74345"/>
                    <a:pt x="260671" y="74345"/>
                    <a:pt x="253232" y="81782"/>
                  </a:cubicBezTo>
                  <a:lnTo>
                    <a:pt x="209550" y="125444"/>
                  </a:lnTo>
                  <a:lnTo>
                    <a:pt x="184918" y="100832"/>
                  </a:lnTo>
                  <a:cubicBezTo>
                    <a:pt x="177479" y="93395"/>
                    <a:pt x="165421" y="93395"/>
                    <a:pt x="157982" y="100832"/>
                  </a:cubicBezTo>
                  <a:lnTo>
                    <a:pt x="100832" y="157982"/>
                  </a:lnTo>
                  <a:cubicBezTo>
                    <a:pt x="93395" y="165421"/>
                    <a:pt x="93395" y="177479"/>
                    <a:pt x="100832" y="184918"/>
                  </a:cubicBezTo>
                  <a:lnTo>
                    <a:pt x="102622" y="186500"/>
                  </a:lnTo>
                  <a:cubicBezTo>
                    <a:pt x="110206" y="192382"/>
                    <a:pt x="120981" y="191705"/>
                    <a:pt x="127768" y="184918"/>
                  </a:cubicBezTo>
                  <a:lnTo>
                    <a:pt x="171450" y="141256"/>
                  </a:lnTo>
                  <a:lnTo>
                    <a:pt x="196082" y="165868"/>
                  </a:lnTo>
                  <a:cubicBezTo>
                    <a:pt x="203521" y="173305"/>
                    <a:pt x="215579" y="173305"/>
                    <a:pt x="223018" y="165868"/>
                  </a:cubicBezTo>
                  <a:lnTo>
                    <a:pt x="280168" y="108718"/>
                  </a:lnTo>
                  <a:cubicBezTo>
                    <a:pt x="287605" y="101279"/>
                    <a:pt x="287605" y="89221"/>
                    <a:pt x="280168" y="81782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6"/>
            <p:cNvSpPr txBox="1"/>
            <p:nvPr/>
          </p:nvSpPr>
          <p:spPr>
            <a:xfrm>
              <a:off x="9133642" y="2132648"/>
              <a:ext cx="1544717" cy="396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为客户服务</a:t>
              </a:r>
              <a:endParaRPr sz="1100"/>
            </a:p>
          </p:txBody>
        </p:sp>
        <p:sp>
          <p:nvSpPr>
            <p:cNvPr id="609" name="Google Shape;609;p46"/>
            <p:cNvSpPr/>
            <p:nvPr/>
          </p:nvSpPr>
          <p:spPr>
            <a:xfrm>
              <a:off x="8362950" y="2495550"/>
              <a:ext cx="3086100" cy="9525"/>
            </a:xfrm>
            <a:prstGeom prst="rect">
              <a:avLst/>
            </a:prstGeom>
            <a:solidFill>
              <a:srgbClr val="E2E8F0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6"/>
            <p:cNvSpPr txBox="1"/>
            <p:nvPr/>
          </p:nvSpPr>
          <p:spPr>
            <a:xfrm>
              <a:off x="8994219" y="2714625"/>
              <a:ext cx="1823561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AI 调用你的经验，</a:t>
              </a:r>
              <a:endParaRPr sz="1100"/>
            </a:p>
          </p:txBody>
        </p:sp>
        <p:sp>
          <p:nvSpPr>
            <p:cNvPr id="611" name="Google Shape;611;p46"/>
            <p:cNvSpPr txBox="1"/>
            <p:nvPr/>
          </p:nvSpPr>
          <p:spPr>
            <a:xfrm>
              <a:off x="9120188" y="3019425"/>
              <a:ext cx="1571625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而非互联网均值</a:t>
              </a:r>
              <a:endParaRPr sz="1100"/>
            </a:p>
          </p:txBody>
        </p:sp>
        <p:sp>
          <p:nvSpPr>
            <p:cNvPr id="612" name="Google Shape;612;p46"/>
            <p:cNvSpPr/>
            <p:nvPr/>
          </p:nvSpPr>
          <p:spPr>
            <a:xfrm>
              <a:off x="8743950" y="4857750"/>
              <a:ext cx="2324100" cy="285750"/>
            </a:xfrm>
            <a:prstGeom prst="roundRect">
              <a:avLst>
                <a:gd fmla="val 50000" name="adj"/>
              </a:avLst>
            </a:prstGeom>
            <a:solidFill>
              <a:srgbClr val="FAFAF8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6"/>
            <p:cNvSpPr txBox="1"/>
            <p:nvPr/>
          </p:nvSpPr>
          <p:spPr>
            <a:xfrm>
              <a:off x="9152334" y="4926806"/>
              <a:ext cx="1507331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8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定制化客户分析报告</a:t>
              </a:r>
              <a:endParaRPr sz="1100"/>
            </a:p>
          </p:txBody>
        </p:sp>
      </p:grpSp>
      <p:grpSp>
        <p:nvGrpSpPr>
          <p:cNvPr id="614" name="Google Shape;614;p46"/>
          <p:cNvGrpSpPr/>
          <p:nvPr/>
        </p:nvGrpSpPr>
        <p:grpSpPr>
          <a:xfrm>
            <a:off x="928688" y="4043363"/>
            <a:ext cx="6786563" cy="392906"/>
            <a:chOff x="1238250" y="5391150"/>
            <a:chExt cx="9048750" cy="523875"/>
          </a:xfrm>
        </p:grpSpPr>
        <p:sp>
          <p:nvSpPr>
            <p:cNvPr id="615" name="Google Shape;615;p46"/>
            <p:cNvSpPr/>
            <p:nvPr/>
          </p:nvSpPr>
          <p:spPr>
            <a:xfrm>
              <a:off x="1905000" y="5391150"/>
              <a:ext cx="8382000" cy="9525"/>
            </a:xfrm>
            <a:prstGeom prst="rect">
              <a:avLst/>
            </a:prstGeom>
            <a:solidFill>
              <a:srgbClr val="E2E8F0">
                <a:alpha val="4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6"/>
            <p:cNvSpPr txBox="1"/>
            <p:nvPr/>
          </p:nvSpPr>
          <p:spPr>
            <a:xfrm>
              <a:off x="4506551" y="5466874"/>
              <a:ext cx="3178897" cy="198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知识库涵盖各行各业 — 你的专业积累就是你的武器</a:t>
              </a:r>
              <a:endParaRPr sz="1100"/>
            </a:p>
          </p:txBody>
        </p:sp>
        <p:sp>
          <p:nvSpPr>
            <p:cNvPr id="617" name="Google Shape;617;p46"/>
            <p:cNvSpPr/>
            <p:nvPr/>
          </p:nvSpPr>
          <p:spPr>
            <a:xfrm>
              <a:off x="12382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12156"/>
              </a:srgbClr>
            </a:solidFill>
            <a:ln cap="flat" cmpd="sng" w="9525">
              <a:solidFill>
                <a:srgbClr val="EA580C">
                  <a:alpha val="3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6"/>
            <p:cNvSpPr txBox="1"/>
            <p:nvPr/>
          </p:nvSpPr>
          <p:spPr>
            <a:xfrm>
              <a:off x="13049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金融</a:t>
              </a:r>
              <a:endParaRPr sz="1100"/>
            </a:p>
          </p:txBody>
        </p:sp>
        <p:sp>
          <p:nvSpPr>
            <p:cNvPr id="619" name="Google Shape;619;p46"/>
            <p:cNvSpPr/>
            <p:nvPr/>
          </p:nvSpPr>
          <p:spPr>
            <a:xfrm>
              <a:off x="17335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16A34A">
                <a:alpha val="10196"/>
              </a:srgbClr>
            </a:solidFill>
            <a:ln cap="flat" cmpd="sng" w="9525">
              <a:solidFill>
                <a:srgbClr val="16A34A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6"/>
            <p:cNvSpPr txBox="1"/>
            <p:nvPr/>
          </p:nvSpPr>
          <p:spPr>
            <a:xfrm>
              <a:off x="18002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医疗</a:t>
              </a:r>
              <a:endParaRPr sz="1100"/>
            </a:p>
          </p:txBody>
        </p:sp>
        <p:sp>
          <p:nvSpPr>
            <p:cNvPr id="621" name="Google Shape;621;p46"/>
            <p:cNvSpPr/>
            <p:nvPr/>
          </p:nvSpPr>
          <p:spPr>
            <a:xfrm>
              <a:off x="22288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4F46E5">
                <a:alpha val="10196"/>
              </a:srgbClr>
            </a:solidFill>
            <a:ln cap="flat" cmpd="sng" w="9525">
              <a:solidFill>
                <a:srgbClr val="4F46E5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6"/>
            <p:cNvSpPr txBox="1"/>
            <p:nvPr/>
          </p:nvSpPr>
          <p:spPr>
            <a:xfrm>
              <a:off x="22955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法律</a:t>
              </a:r>
              <a:endParaRPr sz="1100"/>
            </a:p>
          </p:txBody>
        </p:sp>
        <p:sp>
          <p:nvSpPr>
            <p:cNvPr id="623" name="Google Shape;623;p46"/>
            <p:cNvSpPr/>
            <p:nvPr/>
          </p:nvSpPr>
          <p:spPr>
            <a:xfrm>
              <a:off x="27241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12156"/>
              </a:srgbClr>
            </a:solidFill>
            <a:ln cap="flat" cmpd="sng" w="9525">
              <a:solidFill>
                <a:srgbClr val="EA580C">
                  <a:alpha val="3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6"/>
            <p:cNvSpPr txBox="1"/>
            <p:nvPr/>
          </p:nvSpPr>
          <p:spPr>
            <a:xfrm>
              <a:off x="27908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教育</a:t>
              </a:r>
              <a:endParaRPr sz="1100"/>
            </a:p>
          </p:txBody>
        </p:sp>
        <p:sp>
          <p:nvSpPr>
            <p:cNvPr id="625" name="Google Shape;625;p46"/>
            <p:cNvSpPr/>
            <p:nvPr/>
          </p:nvSpPr>
          <p:spPr>
            <a:xfrm>
              <a:off x="32194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16A34A">
                <a:alpha val="10196"/>
              </a:srgbClr>
            </a:solidFill>
            <a:ln cap="flat" cmpd="sng" w="9525">
              <a:solidFill>
                <a:srgbClr val="16A34A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6"/>
            <p:cNvSpPr txBox="1"/>
            <p:nvPr/>
          </p:nvSpPr>
          <p:spPr>
            <a:xfrm>
              <a:off x="32861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咨询</a:t>
              </a:r>
              <a:endParaRPr sz="1100"/>
            </a:p>
          </p:txBody>
        </p:sp>
        <p:sp>
          <p:nvSpPr>
            <p:cNvPr id="627" name="Google Shape;627;p46"/>
            <p:cNvSpPr/>
            <p:nvPr/>
          </p:nvSpPr>
          <p:spPr>
            <a:xfrm>
              <a:off x="37147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4F46E5">
                <a:alpha val="10196"/>
              </a:srgbClr>
            </a:solidFill>
            <a:ln cap="flat" cmpd="sng" w="9525">
              <a:solidFill>
                <a:srgbClr val="4F46E5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6"/>
            <p:cNvSpPr txBox="1"/>
            <p:nvPr/>
          </p:nvSpPr>
          <p:spPr>
            <a:xfrm>
              <a:off x="37814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创业</a:t>
              </a:r>
              <a:endParaRPr sz="1100"/>
            </a:p>
          </p:txBody>
        </p:sp>
        <p:sp>
          <p:nvSpPr>
            <p:cNvPr id="629" name="Google Shape;629;p46"/>
            <p:cNvSpPr/>
            <p:nvPr/>
          </p:nvSpPr>
          <p:spPr>
            <a:xfrm>
              <a:off x="42100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12156"/>
              </a:srgbClr>
            </a:solidFill>
            <a:ln cap="flat" cmpd="sng" w="9525">
              <a:solidFill>
                <a:srgbClr val="EA580C">
                  <a:alpha val="3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6"/>
            <p:cNvSpPr txBox="1"/>
            <p:nvPr/>
          </p:nvSpPr>
          <p:spPr>
            <a:xfrm>
              <a:off x="4335862" y="5732133"/>
              <a:ext cx="285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HR</a:t>
              </a:r>
              <a:endParaRPr sz="1100"/>
            </a:p>
          </p:txBody>
        </p:sp>
        <p:sp>
          <p:nvSpPr>
            <p:cNvPr id="631" name="Google Shape;631;p46"/>
            <p:cNvSpPr/>
            <p:nvPr/>
          </p:nvSpPr>
          <p:spPr>
            <a:xfrm>
              <a:off x="47053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16A34A">
                <a:alpha val="10196"/>
              </a:srgbClr>
            </a:solidFill>
            <a:ln cap="flat" cmpd="sng" w="9525">
              <a:solidFill>
                <a:srgbClr val="16A34A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6"/>
            <p:cNvSpPr txBox="1"/>
            <p:nvPr/>
          </p:nvSpPr>
          <p:spPr>
            <a:xfrm>
              <a:off x="47720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房产</a:t>
              </a:r>
              <a:endParaRPr sz="1100"/>
            </a:p>
          </p:txBody>
        </p:sp>
        <p:sp>
          <p:nvSpPr>
            <p:cNvPr id="633" name="Google Shape;633;p46"/>
            <p:cNvSpPr/>
            <p:nvPr/>
          </p:nvSpPr>
          <p:spPr>
            <a:xfrm>
              <a:off x="52006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4F46E5">
                <a:alpha val="10196"/>
              </a:srgbClr>
            </a:solidFill>
            <a:ln cap="flat" cmpd="sng" w="9525">
              <a:solidFill>
                <a:srgbClr val="4F46E5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6"/>
            <p:cNvSpPr txBox="1"/>
            <p:nvPr/>
          </p:nvSpPr>
          <p:spPr>
            <a:xfrm>
              <a:off x="52673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营销</a:t>
              </a:r>
              <a:endParaRPr sz="1100"/>
            </a:p>
          </p:txBody>
        </p:sp>
        <p:sp>
          <p:nvSpPr>
            <p:cNvPr id="635" name="Google Shape;635;p46"/>
            <p:cNvSpPr/>
            <p:nvPr/>
          </p:nvSpPr>
          <p:spPr>
            <a:xfrm>
              <a:off x="56959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12156"/>
              </a:srgbClr>
            </a:solidFill>
            <a:ln cap="flat" cmpd="sng" w="9525">
              <a:solidFill>
                <a:srgbClr val="EA580C">
                  <a:alpha val="3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6"/>
            <p:cNvSpPr txBox="1"/>
            <p:nvPr/>
          </p:nvSpPr>
          <p:spPr>
            <a:xfrm>
              <a:off x="57626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科技</a:t>
              </a:r>
              <a:endParaRPr sz="1100"/>
            </a:p>
          </p:txBody>
        </p:sp>
        <p:sp>
          <p:nvSpPr>
            <p:cNvPr id="637" name="Google Shape;637;p46"/>
            <p:cNvSpPr/>
            <p:nvPr/>
          </p:nvSpPr>
          <p:spPr>
            <a:xfrm>
              <a:off x="61912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16A34A">
                <a:alpha val="10196"/>
              </a:srgbClr>
            </a:solidFill>
            <a:ln cap="flat" cmpd="sng" w="9525">
              <a:solidFill>
                <a:srgbClr val="16A34A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6"/>
            <p:cNvSpPr txBox="1"/>
            <p:nvPr/>
          </p:nvSpPr>
          <p:spPr>
            <a:xfrm>
              <a:off x="62579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保险</a:t>
              </a:r>
              <a:endParaRPr sz="1100"/>
            </a:p>
          </p:txBody>
        </p:sp>
        <p:sp>
          <p:nvSpPr>
            <p:cNvPr id="639" name="Google Shape;639;p46"/>
            <p:cNvSpPr/>
            <p:nvPr/>
          </p:nvSpPr>
          <p:spPr>
            <a:xfrm>
              <a:off x="66865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4F46E5">
                <a:alpha val="10196"/>
              </a:srgbClr>
            </a:solidFill>
            <a:ln cap="flat" cmpd="sng" w="9525">
              <a:solidFill>
                <a:srgbClr val="4F46E5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6"/>
            <p:cNvSpPr txBox="1"/>
            <p:nvPr/>
          </p:nvSpPr>
          <p:spPr>
            <a:xfrm>
              <a:off x="67532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移民</a:t>
              </a:r>
              <a:endParaRPr sz="1100"/>
            </a:p>
          </p:txBody>
        </p:sp>
        <p:sp>
          <p:nvSpPr>
            <p:cNvPr id="641" name="Google Shape;641;p46"/>
            <p:cNvSpPr/>
            <p:nvPr/>
          </p:nvSpPr>
          <p:spPr>
            <a:xfrm>
              <a:off x="71818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12156"/>
              </a:srgbClr>
            </a:solidFill>
            <a:ln cap="flat" cmpd="sng" w="9525">
              <a:solidFill>
                <a:srgbClr val="EA580C">
                  <a:alpha val="3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6"/>
            <p:cNvSpPr txBox="1"/>
            <p:nvPr/>
          </p:nvSpPr>
          <p:spPr>
            <a:xfrm>
              <a:off x="72485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税务</a:t>
              </a:r>
              <a:endParaRPr sz="1100"/>
            </a:p>
          </p:txBody>
        </p:sp>
        <p:sp>
          <p:nvSpPr>
            <p:cNvPr id="643" name="Google Shape;643;p46"/>
            <p:cNvSpPr/>
            <p:nvPr/>
          </p:nvSpPr>
          <p:spPr>
            <a:xfrm>
              <a:off x="76771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16A34A">
                <a:alpha val="10196"/>
              </a:srgbClr>
            </a:solidFill>
            <a:ln cap="flat" cmpd="sng" w="9525">
              <a:solidFill>
                <a:srgbClr val="16A34A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6"/>
            <p:cNvSpPr txBox="1"/>
            <p:nvPr/>
          </p:nvSpPr>
          <p:spPr>
            <a:xfrm>
              <a:off x="77438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招聘</a:t>
              </a:r>
              <a:endParaRPr sz="1100"/>
            </a:p>
          </p:txBody>
        </p:sp>
        <p:sp>
          <p:nvSpPr>
            <p:cNvPr id="645" name="Google Shape;645;p46"/>
            <p:cNvSpPr/>
            <p:nvPr/>
          </p:nvSpPr>
          <p:spPr>
            <a:xfrm>
              <a:off x="81724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4F46E5">
                <a:alpha val="10196"/>
              </a:srgbClr>
            </a:solidFill>
            <a:ln cap="flat" cmpd="sng" w="9525">
              <a:solidFill>
                <a:srgbClr val="4F46E5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6"/>
            <p:cNvSpPr txBox="1"/>
            <p:nvPr/>
          </p:nvSpPr>
          <p:spPr>
            <a:xfrm>
              <a:off x="82391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会计</a:t>
              </a:r>
              <a:endParaRPr sz="1100"/>
            </a:p>
          </p:txBody>
        </p:sp>
        <p:sp>
          <p:nvSpPr>
            <p:cNvPr id="647" name="Google Shape;647;p46"/>
            <p:cNvSpPr/>
            <p:nvPr/>
          </p:nvSpPr>
          <p:spPr>
            <a:xfrm>
              <a:off x="8667750" y="5686425"/>
              <a:ext cx="533400" cy="209550"/>
            </a:xfrm>
            <a:prstGeom prst="roundRect">
              <a:avLst>
                <a:gd fmla="val 50000" name="adj"/>
              </a:avLst>
            </a:prstGeom>
            <a:solidFill>
              <a:srgbClr val="6B7280">
                <a:alpha val="7843"/>
              </a:srgbClr>
            </a:solidFill>
            <a:ln cap="flat" cmpd="sng" w="9525">
              <a:solidFill>
                <a:srgbClr val="9CA3AF">
                  <a:alpha val="25098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6"/>
            <p:cNvSpPr txBox="1"/>
            <p:nvPr/>
          </p:nvSpPr>
          <p:spPr>
            <a:xfrm>
              <a:off x="8755428" y="5732145"/>
              <a:ext cx="358045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…更多</a:t>
              </a:r>
              <a:endParaRPr sz="1100"/>
            </a:p>
          </p:txBody>
        </p:sp>
      </p:grpSp>
      <p:grpSp>
        <p:nvGrpSpPr>
          <p:cNvPr id="649" name="Google Shape;649;p46"/>
          <p:cNvGrpSpPr/>
          <p:nvPr/>
        </p:nvGrpSpPr>
        <p:grpSpPr>
          <a:xfrm>
            <a:off x="2407551" y="4543425"/>
            <a:ext cx="4328898" cy="296466"/>
            <a:chOff x="3210068" y="6057900"/>
            <a:chExt cx="5771864" cy="395288"/>
          </a:xfrm>
        </p:grpSpPr>
        <p:sp>
          <p:nvSpPr>
            <p:cNvPr id="650" name="Google Shape;650;p46"/>
            <p:cNvSpPr/>
            <p:nvPr/>
          </p:nvSpPr>
          <p:spPr>
            <a:xfrm>
              <a:off x="4572000" y="6057900"/>
              <a:ext cx="3048000" cy="9525"/>
            </a:xfrm>
            <a:prstGeom prst="rect">
              <a:avLst/>
            </a:prstGeom>
            <a:solidFill>
              <a:srgbClr val="E2E8F0">
                <a:alpha val="4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6"/>
            <p:cNvSpPr txBox="1"/>
            <p:nvPr/>
          </p:nvSpPr>
          <p:spPr>
            <a:xfrm>
              <a:off x="3210068" y="6178868"/>
              <a:ext cx="5771864" cy="27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不需要会写代码。需要的是</a:t>
              </a:r>
              <a:r>
                <a:rPr b="0" i="0" lang="en" sz="10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你的领域知识</a:t>
              </a: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——而那个，</a:t>
              </a:r>
              <a:r>
                <a:rPr b="1" i="0" lang="en" sz="10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你已经有了</a:t>
              </a: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。</a:t>
              </a:r>
              <a:endParaRPr sz="1100"/>
            </a:p>
          </p:txBody>
        </p:sp>
      </p:grpSp>
      <p:sp>
        <p:nvSpPr>
          <p:cNvPr id="652" name="Google Shape;652;p46"/>
          <p:cNvSpPr txBox="1"/>
          <p:nvPr/>
        </p:nvSpPr>
        <p:spPr>
          <a:xfrm>
            <a:off x="8638294" y="4927759"/>
            <a:ext cx="125587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4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658" name="Google Shape;658;p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AFAF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952500" y="381000"/>
              <a:ext cx="10287000" cy="5715000"/>
            </a:xfrm>
            <a:prstGeom prst="ellipse">
              <a:avLst/>
            </a:prstGeom>
            <a:gradFill>
              <a:gsLst>
                <a:gs pos="0">
                  <a:srgbClr val="E8854C">
                    <a:alpha val="5882"/>
                  </a:srgbClr>
                </a:gs>
                <a:gs pos="100000">
                  <a:srgbClr val="E8854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7"/>
            <p:cNvSpPr/>
            <p:nvPr/>
          </p:nvSpPr>
          <p:spPr>
            <a:xfrm>
              <a:off x="11510962" y="461962"/>
              <a:ext cx="28575" cy="28575"/>
            </a:xfrm>
            <a:prstGeom prst="ellipse">
              <a:avLst/>
            </a:prstGeom>
            <a:solidFill>
              <a:srgbClr val="E2E8F0">
                <a:alpha val="4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61" name="Google Shape;66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92" y="71438"/>
            <a:ext cx="454540" cy="62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2" name="Google Shape;662;p47"/>
          <p:cNvGrpSpPr/>
          <p:nvPr/>
        </p:nvGrpSpPr>
        <p:grpSpPr>
          <a:xfrm>
            <a:off x="2663344" y="250746"/>
            <a:ext cx="6100536" cy="495776"/>
            <a:chOff x="3551126" y="334328"/>
            <a:chExt cx="8134048" cy="661034"/>
          </a:xfrm>
        </p:grpSpPr>
        <p:sp>
          <p:nvSpPr>
            <p:cNvPr id="663" name="Google Shape;663;p47"/>
            <p:cNvSpPr txBox="1"/>
            <p:nvPr/>
          </p:nvSpPr>
          <p:spPr>
            <a:xfrm>
              <a:off x="11517725" y="340995"/>
              <a:ext cx="167449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08</a:t>
              </a:r>
              <a:endParaRPr sz="1100"/>
            </a:p>
          </p:txBody>
        </p:sp>
        <p:sp>
          <p:nvSpPr>
            <p:cNvPr id="664" name="Google Shape;664;p47"/>
            <p:cNvSpPr txBox="1"/>
            <p:nvPr/>
          </p:nvSpPr>
          <p:spPr>
            <a:xfrm>
              <a:off x="3551126" y="334328"/>
              <a:ext cx="5089748" cy="51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9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7 分钟，生成了这样一份报告</a:t>
              </a:r>
              <a:endParaRPr sz="1100"/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5505450" y="723900"/>
              <a:ext cx="1181100" cy="19050"/>
            </a:xfrm>
            <a:prstGeom prst="roundRect">
              <a:avLst>
                <a:gd fmla="val 50000" name="adj"/>
              </a:avLst>
            </a:pr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7"/>
            <p:cNvSpPr txBox="1"/>
            <p:nvPr/>
          </p:nvSpPr>
          <p:spPr>
            <a:xfrm>
              <a:off x="4215598" y="782002"/>
              <a:ext cx="3760803" cy="213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8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ISO 期权 · 李女士 · 共 7 页专属分析报告，非通用模板</a:t>
              </a:r>
              <a:endParaRPr sz="1100"/>
            </a:p>
          </p:txBody>
        </p:sp>
      </p:grpSp>
      <p:grpSp>
        <p:nvGrpSpPr>
          <p:cNvPr id="667" name="Google Shape;667;p47"/>
          <p:cNvGrpSpPr/>
          <p:nvPr/>
        </p:nvGrpSpPr>
        <p:grpSpPr>
          <a:xfrm>
            <a:off x="414338" y="757238"/>
            <a:ext cx="4957763" cy="2800350"/>
            <a:chOff x="552450" y="1009650"/>
            <a:chExt cx="6610350" cy="3733800"/>
          </a:xfrm>
        </p:grpSpPr>
        <p:sp>
          <p:nvSpPr>
            <p:cNvPr id="668" name="Google Shape;668;p47"/>
            <p:cNvSpPr/>
            <p:nvPr/>
          </p:nvSpPr>
          <p:spPr>
            <a:xfrm>
              <a:off x="552450" y="1009650"/>
              <a:ext cx="6610350" cy="3733800"/>
            </a:xfrm>
            <a:prstGeom prst="roundRect">
              <a:avLst>
                <a:gd fmla="val 2041" name="adj"/>
              </a:avLst>
            </a:prstGeom>
            <a:solidFill>
              <a:srgbClr val="FFFFFF"/>
            </a:solidFill>
            <a:ln cap="flat" cmpd="sng" w="14275">
              <a:solidFill>
                <a:srgbClr val="EA580C">
                  <a:alpha val="6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69" name="Google Shape;669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1500" y="1028700"/>
              <a:ext cx="6572250" cy="3695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0" name="Google Shape;670;p47"/>
          <p:cNvSpPr/>
          <p:nvPr/>
        </p:nvSpPr>
        <p:spPr>
          <a:xfrm>
            <a:off x="414338" y="3557588"/>
            <a:ext cx="4957763" cy="285750"/>
          </a:xfrm>
          <a:prstGeom prst="rect">
            <a:avLst/>
          </a:prstGeom>
          <a:solidFill>
            <a:srgbClr val="FAFAF8">
              <a:alpha val="85098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7"/>
          <p:cNvSpPr txBox="1"/>
          <p:nvPr/>
        </p:nvSpPr>
        <p:spPr>
          <a:xfrm>
            <a:off x="1816566" y="3645098"/>
            <a:ext cx="2153305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客户画像 · 财务基本面 · </a:t>
            </a:r>
            <a:r>
              <a:rPr b="1" i="0" lang="en" sz="8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今日专题策略</a:t>
            </a:r>
            <a:endParaRPr sz="1100"/>
          </a:p>
        </p:txBody>
      </p:sp>
      <p:grpSp>
        <p:nvGrpSpPr>
          <p:cNvPr id="672" name="Google Shape;672;p47"/>
          <p:cNvGrpSpPr/>
          <p:nvPr/>
        </p:nvGrpSpPr>
        <p:grpSpPr>
          <a:xfrm>
            <a:off x="5486400" y="757238"/>
            <a:ext cx="3228975" cy="2043113"/>
            <a:chOff x="7315200" y="1009650"/>
            <a:chExt cx="4305300" cy="2724150"/>
          </a:xfrm>
        </p:grpSpPr>
        <p:sp>
          <p:nvSpPr>
            <p:cNvPr id="673" name="Google Shape;673;p47"/>
            <p:cNvSpPr/>
            <p:nvPr/>
          </p:nvSpPr>
          <p:spPr>
            <a:xfrm>
              <a:off x="7315200" y="1009650"/>
              <a:ext cx="4305300" cy="2419350"/>
            </a:xfrm>
            <a:prstGeom prst="roundRect">
              <a:avLst>
                <a:gd fmla="val 3150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74" name="Google Shape;674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51183" y="1028700"/>
              <a:ext cx="4233333" cy="238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5" name="Google Shape;675;p47"/>
            <p:cNvSpPr/>
            <p:nvPr/>
          </p:nvSpPr>
          <p:spPr>
            <a:xfrm>
              <a:off x="7315200" y="3429000"/>
              <a:ext cx="4305300" cy="304800"/>
            </a:xfrm>
            <a:prstGeom prst="rect">
              <a:avLst/>
            </a:prstGeom>
            <a:solidFill>
              <a:srgbClr val="FAFAF8">
                <a:alpha val="85098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7"/>
            <p:cNvSpPr txBox="1"/>
            <p:nvPr/>
          </p:nvSpPr>
          <p:spPr>
            <a:xfrm>
              <a:off x="9035391" y="3523774"/>
              <a:ext cx="864918" cy="198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ISO 知识拆解</a:t>
              </a:r>
              <a:endParaRPr sz="1100"/>
            </a:p>
          </p:txBody>
        </p:sp>
      </p:grpSp>
      <p:grpSp>
        <p:nvGrpSpPr>
          <p:cNvPr id="677" name="Google Shape;677;p47"/>
          <p:cNvGrpSpPr/>
          <p:nvPr/>
        </p:nvGrpSpPr>
        <p:grpSpPr>
          <a:xfrm>
            <a:off x="5486400" y="2857500"/>
            <a:ext cx="3228975" cy="2043113"/>
            <a:chOff x="7315200" y="3810000"/>
            <a:chExt cx="4305300" cy="2724150"/>
          </a:xfrm>
        </p:grpSpPr>
        <p:sp>
          <p:nvSpPr>
            <p:cNvPr id="678" name="Google Shape;678;p47"/>
            <p:cNvSpPr/>
            <p:nvPr/>
          </p:nvSpPr>
          <p:spPr>
            <a:xfrm>
              <a:off x="7315200" y="3810000"/>
              <a:ext cx="4305300" cy="2419350"/>
            </a:xfrm>
            <a:prstGeom prst="roundRect">
              <a:avLst>
                <a:gd fmla="val 3150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79" name="Google Shape;679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351183" y="3829050"/>
              <a:ext cx="4233333" cy="238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0" name="Google Shape;680;p47"/>
            <p:cNvSpPr/>
            <p:nvPr/>
          </p:nvSpPr>
          <p:spPr>
            <a:xfrm>
              <a:off x="7315200" y="6229350"/>
              <a:ext cx="4305300" cy="304800"/>
            </a:xfrm>
            <a:prstGeom prst="rect">
              <a:avLst/>
            </a:prstGeom>
            <a:solidFill>
              <a:srgbClr val="FAFAF8">
                <a:alpha val="85098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7"/>
            <p:cNvSpPr txBox="1"/>
            <p:nvPr/>
          </p:nvSpPr>
          <p:spPr>
            <a:xfrm>
              <a:off x="9099471" y="6324124"/>
              <a:ext cx="736759" cy="198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期权时间表</a:t>
              </a:r>
              <a:endParaRPr sz="1100"/>
            </a:p>
          </p:txBody>
        </p:sp>
      </p:grpSp>
      <p:sp>
        <p:nvSpPr>
          <p:cNvPr id="682" name="Google Shape;682;p47"/>
          <p:cNvSpPr/>
          <p:nvPr/>
        </p:nvSpPr>
        <p:spPr>
          <a:xfrm>
            <a:off x="414338" y="3900488"/>
            <a:ext cx="857250" cy="185738"/>
          </a:xfrm>
          <a:prstGeom prst="roundRect">
            <a:avLst>
              <a:gd fmla="val 50000" name="adj"/>
            </a:avLst>
          </a:prstGeom>
          <a:solidFill>
            <a:srgbClr val="EA580C">
              <a:alpha val="14901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7"/>
          <p:cNvSpPr txBox="1"/>
          <p:nvPr/>
        </p:nvSpPr>
        <p:spPr>
          <a:xfrm>
            <a:off x="657057" y="3942993"/>
            <a:ext cx="3718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共 7 页</a:t>
            </a:r>
            <a:endParaRPr sz="1100"/>
          </a:p>
        </p:txBody>
      </p:sp>
      <p:sp>
        <p:nvSpPr>
          <p:cNvPr id="684" name="Google Shape;684;p47"/>
          <p:cNvSpPr txBox="1"/>
          <p:nvPr/>
        </p:nvSpPr>
        <p:spPr>
          <a:xfrm>
            <a:off x="4509206" y="4927759"/>
            <a:ext cx="125587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08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4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691" name="Google Shape;691;p4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AFAF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11410950" y="457200"/>
              <a:ext cx="38100" cy="38100"/>
            </a:xfrm>
            <a:prstGeom prst="ellipse">
              <a:avLst/>
            </a:prstGeom>
            <a:solidFill>
              <a:srgbClr val="E2E8F0">
                <a:alpha val="5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11558588" y="328612"/>
              <a:ext cx="28575" cy="28575"/>
            </a:xfrm>
            <a:prstGeom prst="ellipse">
              <a:avLst/>
            </a:prstGeom>
            <a:solidFill>
              <a:srgbClr val="E2E8F0">
                <a:alpha val="4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4" name="Google Shape;694;p48"/>
          <p:cNvSpPr txBox="1"/>
          <p:nvPr/>
        </p:nvSpPr>
        <p:spPr>
          <a:xfrm>
            <a:off x="1667591" y="450000"/>
            <a:ext cx="6928488" cy="518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先送你一样东西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48"/>
          <p:cNvSpPr/>
          <p:nvPr/>
        </p:nvSpPr>
        <p:spPr>
          <a:xfrm>
            <a:off x="548640" y="1322082"/>
            <a:ext cx="8046720" cy="36000"/>
          </a:xfrm>
          <a:prstGeom prst="rect">
            <a:avLst/>
          </a:prstGeom>
          <a:solidFill>
            <a:srgbClr val="E5E7EB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48"/>
          <p:cNvSpPr txBox="1"/>
          <p:nvPr/>
        </p:nvSpPr>
        <p:spPr>
          <a:xfrm>
            <a:off x="548640" y="1473750"/>
            <a:ext cx="80467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📘  财富知识库傻瓜教程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48"/>
          <p:cNvSpPr txBox="1"/>
          <p:nvPr/>
        </p:nvSpPr>
        <p:spPr>
          <a:xfrm>
            <a:off x="548653" y="1951500"/>
            <a:ext cx="3445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用 Claude Code 做的，今天直接分享给你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48"/>
          <p:cNvSpPr txBox="1"/>
          <p:nvPr/>
        </p:nvSpPr>
        <p:spPr>
          <a:xfrm>
            <a:off x="548640" y="2307916"/>
            <a:ext cx="80467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austinxyz.github.io/blogs/wealth-guide.html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48"/>
          <p:cNvSpPr/>
          <p:nvPr/>
        </p:nvSpPr>
        <p:spPr>
          <a:xfrm>
            <a:off x="548640" y="2762916"/>
            <a:ext cx="8046720" cy="36000"/>
          </a:xfrm>
          <a:prstGeom prst="rect">
            <a:avLst/>
          </a:prstGeom>
          <a:solidFill>
            <a:srgbClr val="E5E7EB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48"/>
          <p:cNvSpPr txBox="1"/>
          <p:nvPr/>
        </p:nvSpPr>
        <p:spPr>
          <a:xfrm>
            <a:off x="548640" y="2914583"/>
            <a:ext cx="804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这只是</a:t>
            </a:r>
            <a:r>
              <a:rPr lang="en" sz="1600">
                <a:solidFill>
                  <a:srgbClr val="1E1E1E"/>
                </a:solidFill>
              </a:rPr>
              <a:t>Claude的</a:t>
            </a:r>
            <a:r>
              <a:rPr lang="en" sz="1600">
                <a:solidFill>
                  <a:srgbClr val="1E1E1E"/>
                </a:solidFill>
              </a:rPr>
              <a:t>一个</a:t>
            </a:r>
            <a:r>
              <a:rPr lang="en" sz="1600">
                <a:solidFill>
                  <a:srgbClr val="1E1E1E"/>
                </a:solidFill>
              </a:rPr>
              <a:t>例子</a:t>
            </a:r>
            <a:r>
              <a:rPr b="0" i="0" lang="en" sz="16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。要真正学会怎么做到——1-2 小时说不完。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48"/>
          <p:cNvSpPr txBox="1"/>
          <p:nvPr/>
        </p:nvSpPr>
        <p:spPr>
          <a:xfrm>
            <a:off x="548640" y="3331666"/>
            <a:ext cx="80467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所以我做了两节课，把方法系统地教给你。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jpg" id="702" name="Google Shape;70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92" y="71438"/>
            <a:ext cx="454540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49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08" name="Google Shape;708;p4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AFAF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11410950" y="457200"/>
              <a:ext cx="38100" cy="38100"/>
            </a:xfrm>
            <a:prstGeom prst="ellipse">
              <a:avLst/>
            </a:prstGeom>
            <a:solidFill>
              <a:srgbClr val="E2E8F0">
                <a:alpha val="5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11558588" y="328612"/>
              <a:ext cx="28575" cy="28575"/>
            </a:xfrm>
            <a:prstGeom prst="ellipse">
              <a:avLst/>
            </a:prstGeom>
            <a:solidFill>
              <a:srgbClr val="E2E8F0">
                <a:alpha val="4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11" name="Google Shape;71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92" y="71438"/>
            <a:ext cx="454540" cy="62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2" name="Google Shape;712;p49"/>
          <p:cNvGrpSpPr/>
          <p:nvPr/>
        </p:nvGrpSpPr>
        <p:grpSpPr>
          <a:xfrm>
            <a:off x="2730520" y="255746"/>
            <a:ext cx="6033361" cy="512207"/>
            <a:chOff x="3640693" y="340995"/>
            <a:chExt cx="8044481" cy="682943"/>
          </a:xfrm>
        </p:grpSpPr>
        <p:sp>
          <p:nvSpPr>
            <p:cNvPr id="713" name="Google Shape;713;p49"/>
            <p:cNvSpPr txBox="1"/>
            <p:nvPr/>
          </p:nvSpPr>
          <p:spPr>
            <a:xfrm>
              <a:off x="11517725" y="340995"/>
              <a:ext cx="167449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09</a:t>
              </a:r>
              <a:endParaRPr sz="1100"/>
            </a:p>
          </p:txBody>
        </p:sp>
        <p:sp>
          <p:nvSpPr>
            <p:cNvPr id="714" name="Google Shape;714;p49"/>
            <p:cNvSpPr txBox="1"/>
            <p:nvPr/>
          </p:nvSpPr>
          <p:spPr>
            <a:xfrm>
              <a:off x="3640693" y="383858"/>
              <a:ext cx="4910614" cy="640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两节课，从工具到系统</a:t>
              </a:r>
              <a:endParaRPr sz="1100"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5657850" y="857250"/>
              <a:ext cx="876300" cy="19050"/>
            </a:xfrm>
            <a:prstGeom prst="roundRect">
              <a:avLst>
                <a:gd fmla="val 50000" name="adj"/>
              </a:avLst>
            </a:pr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49"/>
          <p:cNvGrpSpPr/>
          <p:nvPr/>
        </p:nvGrpSpPr>
        <p:grpSpPr>
          <a:xfrm>
            <a:off x="428625" y="771525"/>
            <a:ext cx="3893344" cy="4014788"/>
            <a:chOff x="571500" y="1028700"/>
            <a:chExt cx="5191125" cy="5353050"/>
          </a:xfrm>
        </p:grpSpPr>
        <p:sp>
          <p:nvSpPr>
            <p:cNvPr id="717" name="Google Shape;717;p49"/>
            <p:cNvSpPr/>
            <p:nvPr/>
          </p:nvSpPr>
          <p:spPr>
            <a:xfrm>
              <a:off x="571500" y="1028700"/>
              <a:ext cx="5191125" cy="5353050"/>
            </a:xfrm>
            <a:prstGeom prst="roundRect">
              <a:avLst>
                <a:gd fmla="val 2202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571500" y="1028700"/>
              <a:ext cx="5191125" cy="1047750"/>
            </a:xfrm>
            <a:custGeom>
              <a:rect b="b" l="l" r="r" t="t"/>
              <a:pathLst>
                <a:path extrusionOk="0" h="1047750" w="5191125">
                  <a:moveTo>
                    <a:pt x="114300" y="0"/>
                  </a:moveTo>
                  <a:lnTo>
                    <a:pt x="5076825" y="0"/>
                  </a:lnTo>
                  <a:cubicBezTo>
                    <a:pt x="5153025" y="0"/>
                    <a:pt x="5191125" y="38100"/>
                    <a:pt x="5191125" y="114300"/>
                  </a:cubicBezTo>
                  <a:lnTo>
                    <a:pt x="5191125" y="1047750"/>
                  </a:lnTo>
                  <a:lnTo>
                    <a:pt x="0" y="1047750"/>
                  </a:lnTo>
                  <a:lnTo>
                    <a:pt x="0" y="114300"/>
                  </a:lnTo>
                  <a:cubicBezTo>
                    <a:pt x="0" y="38100"/>
                    <a:pt x="38100" y="0"/>
                    <a:pt x="114300" y="0"/>
                  </a:cubicBezTo>
                  <a:close/>
                </a:path>
              </a:pathLst>
            </a:custGeom>
            <a:solidFill>
              <a:srgbClr val="EA580C">
                <a:alpha val="1215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742950" y="1143000"/>
              <a:ext cx="571500" cy="20955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25098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9"/>
            <p:cNvSpPr txBox="1"/>
            <p:nvPr/>
          </p:nvSpPr>
          <p:spPr>
            <a:xfrm>
              <a:off x="792039" y="1180624"/>
              <a:ext cx="473321" cy="198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第一课</a:t>
              </a:r>
              <a:endParaRPr sz="1100"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3005791" y="1184275"/>
              <a:ext cx="332069" cy="420407"/>
            </a:xfrm>
            <a:custGeom>
              <a:rect b="b" l="l" r="r" t="t"/>
              <a:pathLst>
                <a:path extrusionOk="0" h="420407" w="332069">
                  <a:moveTo>
                    <a:pt x="186672" y="0"/>
                  </a:moveTo>
                  <a:lnTo>
                    <a:pt x="187043" y="21"/>
                  </a:lnTo>
                  <a:lnTo>
                    <a:pt x="187374" y="41"/>
                  </a:lnTo>
                  <a:lnTo>
                    <a:pt x="189086" y="144"/>
                  </a:lnTo>
                  <a:lnTo>
                    <a:pt x="189313" y="186"/>
                  </a:lnTo>
                  <a:lnTo>
                    <a:pt x="189540" y="186"/>
                  </a:lnTo>
                  <a:lnTo>
                    <a:pt x="190325" y="371"/>
                  </a:lnTo>
                  <a:lnTo>
                    <a:pt x="191398" y="537"/>
                  </a:lnTo>
                  <a:lnTo>
                    <a:pt x="191728" y="660"/>
                  </a:lnTo>
                  <a:lnTo>
                    <a:pt x="191955" y="681"/>
                  </a:lnTo>
                  <a:lnTo>
                    <a:pt x="192554" y="908"/>
                  </a:lnTo>
                  <a:lnTo>
                    <a:pt x="193627" y="1197"/>
                  </a:lnTo>
                  <a:lnTo>
                    <a:pt x="194019" y="1383"/>
                  </a:lnTo>
                  <a:lnTo>
                    <a:pt x="194328" y="1465"/>
                  </a:lnTo>
                  <a:lnTo>
                    <a:pt x="194906" y="1754"/>
                  </a:lnTo>
                  <a:lnTo>
                    <a:pt x="195732" y="2105"/>
                  </a:lnTo>
                  <a:lnTo>
                    <a:pt x="196165" y="2353"/>
                  </a:lnTo>
                  <a:lnTo>
                    <a:pt x="196619" y="2559"/>
                  </a:lnTo>
                  <a:lnTo>
                    <a:pt x="197094" y="2869"/>
                  </a:lnTo>
                  <a:lnTo>
                    <a:pt x="197734" y="3219"/>
                  </a:lnTo>
                  <a:lnTo>
                    <a:pt x="198435" y="3715"/>
                  </a:lnTo>
                  <a:lnTo>
                    <a:pt x="198807" y="3942"/>
                  </a:lnTo>
                  <a:lnTo>
                    <a:pt x="199075" y="4189"/>
                  </a:lnTo>
                  <a:lnTo>
                    <a:pt x="199570" y="4540"/>
                  </a:lnTo>
                  <a:lnTo>
                    <a:pt x="200355" y="5242"/>
                  </a:lnTo>
                  <a:lnTo>
                    <a:pt x="200809" y="5593"/>
                  </a:lnTo>
                  <a:lnTo>
                    <a:pt x="200974" y="5799"/>
                  </a:lnTo>
                  <a:lnTo>
                    <a:pt x="201263" y="6047"/>
                  </a:lnTo>
                  <a:lnTo>
                    <a:pt x="202006" y="6893"/>
                  </a:lnTo>
                  <a:lnTo>
                    <a:pt x="202542" y="7450"/>
                  </a:lnTo>
                  <a:lnTo>
                    <a:pt x="202666" y="7636"/>
                  </a:lnTo>
                  <a:cubicBezTo>
                    <a:pt x="205142" y="10670"/>
                    <a:pt x="206711" y="14281"/>
                    <a:pt x="207165" y="18223"/>
                  </a:cubicBezTo>
                  <a:lnTo>
                    <a:pt x="207186" y="18471"/>
                  </a:lnTo>
                  <a:lnTo>
                    <a:pt x="207227" y="19317"/>
                  </a:lnTo>
                  <a:lnTo>
                    <a:pt x="207309" y="20638"/>
                  </a:lnTo>
                  <a:lnTo>
                    <a:pt x="207309" y="144463"/>
                  </a:lnTo>
                  <a:lnTo>
                    <a:pt x="310497" y="144463"/>
                  </a:lnTo>
                  <a:cubicBezTo>
                    <a:pt x="317858" y="144461"/>
                    <a:pt x="324663" y="148380"/>
                    <a:pt x="328355" y="154748"/>
                  </a:cubicBezTo>
                  <a:cubicBezTo>
                    <a:pt x="332048" y="161116"/>
                    <a:pt x="332069" y="168969"/>
                    <a:pt x="328410" y="175357"/>
                  </a:cubicBezTo>
                  <a:lnTo>
                    <a:pt x="327172" y="177235"/>
                  </a:lnTo>
                  <a:lnTo>
                    <a:pt x="162072" y="404247"/>
                  </a:lnTo>
                  <a:cubicBezTo>
                    <a:pt x="150350" y="420407"/>
                    <a:pt x="124759" y="412090"/>
                    <a:pt x="124759" y="392113"/>
                  </a:cubicBezTo>
                  <a:lnTo>
                    <a:pt x="124759" y="268288"/>
                  </a:lnTo>
                  <a:lnTo>
                    <a:pt x="21572" y="268288"/>
                  </a:lnTo>
                  <a:cubicBezTo>
                    <a:pt x="14211" y="268289"/>
                    <a:pt x="7406" y="264370"/>
                    <a:pt x="3713" y="258002"/>
                  </a:cubicBezTo>
                  <a:cubicBezTo>
                    <a:pt x="21" y="251634"/>
                    <a:pt x="0" y="243781"/>
                    <a:pt x="3659" y="237393"/>
                  </a:cubicBezTo>
                  <a:lnTo>
                    <a:pt x="4897" y="235515"/>
                  </a:lnTo>
                  <a:lnTo>
                    <a:pt x="169997" y="8503"/>
                  </a:lnTo>
                  <a:lnTo>
                    <a:pt x="170203" y="8234"/>
                  </a:lnTo>
                  <a:lnTo>
                    <a:pt x="170575" y="7739"/>
                  </a:lnTo>
                  <a:lnTo>
                    <a:pt x="171256" y="6955"/>
                  </a:lnTo>
                  <a:lnTo>
                    <a:pt x="171627" y="6501"/>
                  </a:lnTo>
                  <a:lnTo>
                    <a:pt x="171813" y="6336"/>
                  </a:lnTo>
                  <a:lnTo>
                    <a:pt x="172081" y="6047"/>
                  </a:lnTo>
                  <a:lnTo>
                    <a:pt x="172907" y="5304"/>
                  </a:lnTo>
                  <a:lnTo>
                    <a:pt x="173485" y="4767"/>
                  </a:lnTo>
                  <a:lnTo>
                    <a:pt x="173650" y="4643"/>
                  </a:lnTo>
                  <a:cubicBezTo>
                    <a:pt x="176068" y="2664"/>
                    <a:pt x="178905" y="1260"/>
                    <a:pt x="181946" y="537"/>
                  </a:cubicBezTo>
                  <a:lnTo>
                    <a:pt x="182173" y="516"/>
                  </a:lnTo>
                  <a:lnTo>
                    <a:pt x="182730" y="413"/>
                  </a:lnTo>
                  <a:lnTo>
                    <a:pt x="184257" y="144"/>
                  </a:lnTo>
                  <a:lnTo>
                    <a:pt x="184484" y="124"/>
                  </a:lnTo>
                  <a:lnTo>
                    <a:pt x="185330" y="83"/>
                  </a:ln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9"/>
            <p:cNvSpPr txBox="1"/>
            <p:nvPr/>
          </p:nvSpPr>
          <p:spPr>
            <a:xfrm>
              <a:off x="2468064" y="1697828"/>
              <a:ext cx="13980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Cowork</a:t>
              </a:r>
              <a:endParaRPr/>
            </a:p>
          </p:txBody>
        </p:sp>
        <p:sp>
          <p:nvSpPr>
            <p:cNvPr id="723" name="Google Shape;723;p49"/>
            <p:cNvSpPr txBox="1"/>
            <p:nvPr/>
          </p:nvSpPr>
          <p:spPr>
            <a:xfrm>
              <a:off x="1984336" y="2078355"/>
              <a:ext cx="2355928" cy="426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AI 自动化工作流</a:t>
              </a:r>
              <a:endParaRPr sz="1100"/>
            </a:p>
          </p:txBody>
        </p:sp>
        <p:sp>
          <p:nvSpPr>
            <p:cNvPr id="724" name="Google Shape;724;p49"/>
            <p:cNvSpPr txBox="1"/>
            <p:nvPr/>
          </p:nvSpPr>
          <p:spPr>
            <a:xfrm>
              <a:off x="1641229" y="2584132"/>
              <a:ext cx="3042142" cy="335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让 AI 处理你每天的重复工作</a:t>
              </a:r>
              <a:endParaRPr sz="1100"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742950" y="2990850"/>
              <a:ext cx="4848225" cy="9525"/>
            </a:xfrm>
            <a:prstGeom prst="rect">
              <a:avLst/>
            </a:prstGeom>
            <a:solidFill>
              <a:srgbClr val="E2E8F0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828675" y="3343275"/>
              <a:ext cx="95250" cy="95250"/>
            </a:xfrm>
            <a:prstGeom prst="ellipse">
              <a:avLst/>
            </a:pr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9"/>
            <p:cNvSpPr txBox="1"/>
            <p:nvPr/>
          </p:nvSpPr>
          <p:spPr>
            <a:xfrm>
              <a:off x="1027748" y="3268504"/>
              <a:ext cx="1650206" cy="32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邮件起草与优化</a:t>
              </a:r>
              <a:endParaRPr sz="1100"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828675" y="3724275"/>
              <a:ext cx="95250" cy="95250"/>
            </a:xfrm>
            <a:prstGeom prst="ellipse">
              <a:avLst/>
            </a:pr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 txBox="1"/>
            <p:nvPr/>
          </p:nvSpPr>
          <p:spPr>
            <a:xfrm>
              <a:off x="1027748" y="3649504"/>
              <a:ext cx="1880235" cy="32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分析报告自动生成</a:t>
              </a:r>
              <a:endParaRPr sz="1100"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828675" y="4105275"/>
              <a:ext cx="95250" cy="95250"/>
            </a:xfrm>
            <a:prstGeom prst="ellipse">
              <a:avLst/>
            </a:pr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9"/>
            <p:cNvSpPr txBox="1"/>
            <p:nvPr/>
          </p:nvSpPr>
          <p:spPr>
            <a:xfrm>
              <a:off x="1027748" y="4030504"/>
              <a:ext cx="1650206" cy="32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内容整理与摘要</a:t>
              </a:r>
              <a:endParaRPr sz="1100"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828675" y="4486275"/>
              <a:ext cx="95250" cy="95250"/>
            </a:xfrm>
            <a:prstGeom prst="ellipse">
              <a:avLst/>
            </a:pr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9"/>
            <p:cNvSpPr txBox="1"/>
            <p:nvPr/>
          </p:nvSpPr>
          <p:spPr>
            <a:xfrm>
              <a:off x="1027748" y="4411504"/>
              <a:ext cx="2110264" cy="32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重复流程全面自动化</a:t>
              </a:r>
              <a:endParaRPr sz="1100"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742950" y="5048250"/>
              <a:ext cx="4848225" cy="552450"/>
            </a:xfrm>
            <a:prstGeom prst="roundRect">
              <a:avLst>
                <a:gd fmla="val 13793" name="adj"/>
              </a:avLst>
            </a:prstGeom>
            <a:solidFill>
              <a:srgbClr val="FAFAF8">
                <a:alpha val="80000"/>
              </a:srgbClr>
            </a:solidFill>
            <a:ln cap="flat" cmpd="sng" w="9525">
              <a:solidFill>
                <a:srgbClr val="EA580C">
                  <a:alpha val="2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9"/>
            <p:cNvSpPr txBox="1"/>
            <p:nvPr/>
          </p:nvSpPr>
          <p:spPr>
            <a:xfrm>
              <a:off x="1271111" y="5218271"/>
              <a:ext cx="3782377" cy="289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从</a:t>
              </a:r>
              <a:r>
                <a:rPr b="1" i="0" lang="en" sz="11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重复执行</a:t>
              </a: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中解放出来，专注高价值判断</a:t>
              </a:r>
              <a:endParaRPr sz="1100"/>
            </a:p>
          </p:txBody>
        </p:sp>
      </p:grpSp>
      <p:grpSp>
        <p:nvGrpSpPr>
          <p:cNvPr id="736" name="Google Shape;736;p49"/>
          <p:cNvGrpSpPr/>
          <p:nvPr/>
        </p:nvGrpSpPr>
        <p:grpSpPr>
          <a:xfrm>
            <a:off x="4822031" y="771525"/>
            <a:ext cx="3893344" cy="4014788"/>
            <a:chOff x="6429375" y="1028700"/>
            <a:chExt cx="5191125" cy="5353050"/>
          </a:xfrm>
        </p:grpSpPr>
        <p:sp>
          <p:nvSpPr>
            <p:cNvPr id="737" name="Google Shape;737;p49"/>
            <p:cNvSpPr/>
            <p:nvPr/>
          </p:nvSpPr>
          <p:spPr>
            <a:xfrm>
              <a:off x="6429375" y="1028700"/>
              <a:ext cx="5191125" cy="5353050"/>
            </a:xfrm>
            <a:prstGeom prst="roundRect">
              <a:avLst>
                <a:gd fmla="val 2202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6429375" y="1028700"/>
              <a:ext cx="5191125" cy="1047750"/>
            </a:xfrm>
            <a:custGeom>
              <a:rect b="b" l="l" r="r" t="t"/>
              <a:pathLst>
                <a:path extrusionOk="0" h="1047750" w="5191125">
                  <a:moveTo>
                    <a:pt x="114300" y="0"/>
                  </a:moveTo>
                  <a:lnTo>
                    <a:pt x="5076825" y="0"/>
                  </a:lnTo>
                  <a:cubicBezTo>
                    <a:pt x="5153025" y="0"/>
                    <a:pt x="5191125" y="38100"/>
                    <a:pt x="5191125" y="114300"/>
                  </a:cubicBezTo>
                  <a:lnTo>
                    <a:pt x="5191125" y="1047750"/>
                  </a:lnTo>
                  <a:lnTo>
                    <a:pt x="0" y="1047750"/>
                  </a:lnTo>
                  <a:lnTo>
                    <a:pt x="0" y="114300"/>
                  </a:lnTo>
                  <a:cubicBezTo>
                    <a:pt x="0" y="38100"/>
                    <a:pt x="38100" y="0"/>
                    <a:pt x="114300" y="0"/>
                  </a:cubicBezTo>
                  <a:close/>
                </a:path>
              </a:pathLst>
            </a:custGeom>
            <a:solidFill>
              <a:srgbClr val="4F46E5">
                <a:alpha val="1215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6600825" y="1143000"/>
              <a:ext cx="571500" cy="209550"/>
            </a:xfrm>
            <a:prstGeom prst="roundRect">
              <a:avLst>
                <a:gd fmla="val 50000" name="adj"/>
              </a:avLst>
            </a:prstGeom>
            <a:solidFill>
              <a:srgbClr val="4F46E5">
                <a:alpha val="25098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9"/>
            <p:cNvSpPr txBox="1"/>
            <p:nvPr/>
          </p:nvSpPr>
          <p:spPr>
            <a:xfrm>
              <a:off x="6649914" y="1180624"/>
              <a:ext cx="473321" cy="198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第二课</a:t>
              </a:r>
              <a:endParaRPr sz="1100"/>
            </a:p>
          </p:txBody>
        </p:sp>
        <p:grpSp>
          <p:nvGrpSpPr>
            <p:cNvPr id="741" name="Google Shape;741;p49"/>
            <p:cNvGrpSpPr/>
            <p:nvPr/>
          </p:nvGrpSpPr>
          <p:grpSpPr>
            <a:xfrm>
              <a:off x="8843961" y="1184275"/>
              <a:ext cx="371477" cy="412750"/>
              <a:chOff x="8843961" y="1184275"/>
              <a:chExt cx="371477" cy="412750"/>
            </a:xfrm>
          </p:grpSpPr>
          <p:sp>
            <p:nvSpPr>
              <p:cNvPr id="742" name="Google Shape;742;p49"/>
              <p:cNvSpPr/>
              <p:nvPr/>
            </p:nvSpPr>
            <p:spPr>
              <a:xfrm>
                <a:off x="8843962" y="1467649"/>
                <a:ext cx="371475" cy="129376"/>
              </a:xfrm>
              <a:custGeom>
                <a:rect b="b" l="l" r="r" t="t"/>
                <a:pathLst>
                  <a:path extrusionOk="0" h="129376" w="371475">
                    <a:moveTo>
                      <a:pt x="0" y="0"/>
                    </a:moveTo>
                    <a:cubicBezTo>
                      <a:pt x="40615" y="31101"/>
                      <a:pt x="108017" y="46826"/>
                      <a:pt x="185738" y="46826"/>
                    </a:cubicBezTo>
                    <a:cubicBezTo>
                      <a:pt x="263334" y="46826"/>
                      <a:pt x="330716" y="31142"/>
                      <a:pt x="371475" y="351"/>
                    </a:cubicBezTo>
                    <a:lnTo>
                      <a:pt x="371475" y="46826"/>
                    </a:lnTo>
                    <a:cubicBezTo>
                      <a:pt x="371475" y="96872"/>
                      <a:pt x="291092" y="128056"/>
                      <a:pt x="192073" y="129335"/>
                    </a:cubicBezTo>
                    <a:lnTo>
                      <a:pt x="185738" y="129376"/>
                    </a:lnTo>
                    <a:cubicBezTo>
                      <a:pt x="83830" y="129376"/>
                      <a:pt x="0" y="97946"/>
                      <a:pt x="0" y="46826"/>
                    </a:cubicBezTo>
                    <a:close/>
                  </a:path>
                </a:pathLst>
              </a:custGeom>
              <a:solidFill>
                <a:srgbClr val="4F46E5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49"/>
              <p:cNvSpPr/>
              <p:nvPr/>
            </p:nvSpPr>
            <p:spPr>
              <a:xfrm>
                <a:off x="8843962" y="1343824"/>
                <a:ext cx="371475" cy="129376"/>
              </a:xfrm>
              <a:custGeom>
                <a:rect b="b" l="l" r="r" t="t"/>
                <a:pathLst>
                  <a:path extrusionOk="0" h="129376" w="371475">
                    <a:moveTo>
                      <a:pt x="0" y="0"/>
                    </a:moveTo>
                    <a:cubicBezTo>
                      <a:pt x="40615" y="31101"/>
                      <a:pt x="108017" y="46826"/>
                      <a:pt x="185738" y="46826"/>
                    </a:cubicBezTo>
                    <a:cubicBezTo>
                      <a:pt x="263334" y="46826"/>
                      <a:pt x="330716" y="31142"/>
                      <a:pt x="371475" y="351"/>
                    </a:cubicBezTo>
                    <a:lnTo>
                      <a:pt x="371475" y="46826"/>
                    </a:lnTo>
                    <a:cubicBezTo>
                      <a:pt x="371475" y="97946"/>
                      <a:pt x="287645" y="129376"/>
                      <a:pt x="185738" y="129376"/>
                    </a:cubicBezTo>
                    <a:cubicBezTo>
                      <a:pt x="86719" y="129376"/>
                      <a:pt x="4747" y="99700"/>
                      <a:pt x="433" y="51057"/>
                    </a:cubicBezTo>
                    <a:lnTo>
                      <a:pt x="103" y="48973"/>
                    </a:lnTo>
                    <a:lnTo>
                      <a:pt x="0" y="46826"/>
                    </a:lnTo>
                    <a:close/>
                  </a:path>
                </a:pathLst>
              </a:custGeom>
              <a:solidFill>
                <a:srgbClr val="4F46E5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49"/>
              <p:cNvSpPr/>
              <p:nvPr/>
            </p:nvSpPr>
            <p:spPr>
              <a:xfrm>
                <a:off x="8843961" y="1184275"/>
                <a:ext cx="371477" cy="165100"/>
              </a:xfrm>
              <a:custGeom>
                <a:rect b="b" l="l" r="r" t="t"/>
                <a:pathLst>
                  <a:path extrusionOk="0" h="165100" w="371477">
                    <a:moveTo>
                      <a:pt x="185739" y="0"/>
                    </a:moveTo>
                    <a:cubicBezTo>
                      <a:pt x="207223" y="0"/>
                      <a:pt x="227922" y="1403"/>
                      <a:pt x="247177" y="4086"/>
                    </a:cubicBezTo>
                    <a:lnTo>
                      <a:pt x="256856" y="5551"/>
                    </a:lnTo>
                    <a:cubicBezTo>
                      <a:pt x="268413" y="7478"/>
                      <a:pt x="279323" y="9872"/>
                      <a:pt x="289587" y="12733"/>
                    </a:cubicBezTo>
                    <a:lnTo>
                      <a:pt x="298668" y="15437"/>
                    </a:lnTo>
                    <a:lnTo>
                      <a:pt x="300215" y="15932"/>
                    </a:lnTo>
                    <a:cubicBezTo>
                      <a:pt x="305832" y="17779"/>
                      <a:pt x="311374" y="19844"/>
                      <a:pt x="316829" y="22123"/>
                    </a:cubicBezTo>
                    <a:lnTo>
                      <a:pt x="320935" y="23898"/>
                    </a:lnTo>
                    <a:cubicBezTo>
                      <a:pt x="328296" y="27228"/>
                      <a:pt x="334948" y="30874"/>
                      <a:pt x="340892" y="34836"/>
                    </a:cubicBezTo>
                    <a:cubicBezTo>
                      <a:pt x="343162" y="36350"/>
                      <a:pt x="345315" y="37897"/>
                      <a:pt x="347351" y="39480"/>
                    </a:cubicBezTo>
                    <a:cubicBezTo>
                      <a:pt x="352509" y="43482"/>
                      <a:pt x="357148" y="48113"/>
                      <a:pt x="361158" y="53265"/>
                    </a:cubicBezTo>
                    <a:lnTo>
                      <a:pt x="363036" y="55907"/>
                    </a:lnTo>
                    <a:cubicBezTo>
                      <a:pt x="363999" y="57352"/>
                      <a:pt x="364886" y="58803"/>
                      <a:pt x="365698" y="60262"/>
                    </a:cubicBezTo>
                    <a:lnTo>
                      <a:pt x="367143" y="63130"/>
                    </a:lnTo>
                    <a:cubicBezTo>
                      <a:pt x="369385" y="67946"/>
                      <a:pt x="370761" y="72967"/>
                      <a:pt x="371270" y="78195"/>
                    </a:cubicBezTo>
                    <a:lnTo>
                      <a:pt x="371477" y="82550"/>
                    </a:lnTo>
                    <a:cubicBezTo>
                      <a:pt x="371477" y="133669"/>
                      <a:pt x="287647" y="165100"/>
                      <a:pt x="185739" y="165100"/>
                    </a:cubicBezTo>
                    <a:cubicBezTo>
                      <a:pt x="86720" y="165100"/>
                      <a:pt x="4748" y="135423"/>
                      <a:pt x="435" y="86781"/>
                    </a:cubicBezTo>
                    <a:cubicBezTo>
                      <a:pt x="145" y="85389"/>
                      <a:pt x="0" y="83971"/>
                      <a:pt x="2" y="82550"/>
                    </a:cubicBezTo>
                    <a:lnTo>
                      <a:pt x="105" y="80404"/>
                    </a:lnTo>
                    <a:lnTo>
                      <a:pt x="435" y="78340"/>
                    </a:lnTo>
                    <a:cubicBezTo>
                      <a:pt x="4666" y="30750"/>
                      <a:pt x="83191" y="1300"/>
                      <a:pt x="179300" y="41"/>
                    </a:cubicBezTo>
                    <a:close/>
                  </a:path>
                </a:pathLst>
              </a:custGeom>
              <a:solidFill>
                <a:srgbClr val="4F46E5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45" name="Google Shape;745;p49"/>
            <p:cNvSpPr txBox="1"/>
            <p:nvPr/>
          </p:nvSpPr>
          <p:spPr>
            <a:xfrm>
              <a:off x="8097557" y="1752138"/>
              <a:ext cx="15813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Claude Code</a:t>
              </a:r>
              <a:endParaRPr/>
            </a:p>
          </p:txBody>
        </p:sp>
        <p:sp>
          <p:nvSpPr>
            <p:cNvPr id="746" name="Google Shape;746;p49"/>
            <p:cNvSpPr txBox="1"/>
            <p:nvPr/>
          </p:nvSpPr>
          <p:spPr>
            <a:xfrm>
              <a:off x="7632885" y="2078355"/>
              <a:ext cx="2774580" cy="426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建你自己的 AI 系统</a:t>
              </a:r>
              <a:endParaRPr sz="1100"/>
            </a:p>
          </p:txBody>
        </p:sp>
        <p:sp>
          <p:nvSpPr>
            <p:cNvPr id="747" name="Google Shape;747;p49"/>
            <p:cNvSpPr txBox="1"/>
            <p:nvPr/>
          </p:nvSpPr>
          <p:spPr>
            <a:xfrm>
              <a:off x="7258121" y="2584132"/>
              <a:ext cx="3524107" cy="335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把你的专业知识变成你的 AI 助理</a:t>
              </a:r>
              <a:endParaRPr sz="1100"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6600825" y="2990850"/>
              <a:ext cx="4848225" cy="9525"/>
            </a:xfrm>
            <a:prstGeom prst="rect">
              <a:avLst/>
            </a:prstGeom>
            <a:solidFill>
              <a:srgbClr val="E2E8F0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6686550" y="3343275"/>
              <a:ext cx="95250" cy="95250"/>
            </a:xfrm>
            <a:prstGeom prst="ellipse">
              <a:avLst/>
            </a:pr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9"/>
            <p:cNvSpPr txBox="1"/>
            <p:nvPr/>
          </p:nvSpPr>
          <p:spPr>
            <a:xfrm>
              <a:off x="6885622" y="3268504"/>
              <a:ext cx="1880235" cy="32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知识库搭建与维护</a:t>
              </a:r>
              <a:endParaRPr sz="1100"/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6686550" y="3724275"/>
              <a:ext cx="95250" cy="95250"/>
            </a:xfrm>
            <a:prstGeom prst="ellipse">
              <a:avLst/>
            </a:pr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9"/>
            <p:cNvSpPr txBox="1"/>
            <p:nvPr/>
          </p:nvSpPr>
          <p:spPr>
            <a:xfrm>
              <a:off x="6885622" y="3649504"/>
              <a:ext cx="2110264" cy="32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客户服务流程系统化</a:t>
              </a:r>
              <a:endParaRPr sz="1100"/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6686550" y="4105275"/>
              <a:ext cx="95250" cy="95250"/>
            </a:xfrm>
            <a:prstGeom prst="ellipse">
              <a:avLst/>
            </a:pr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9"/>
            <p:cNvSpPr txBox="1"/>
            <p:nvPr/>
          </p:nvSpPr>
          <p:spPr>
            <a:xfrm>
              <a:off x="6885622" y="4030504"/>
              <a:ext cx="1937742" cy="32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专属 PPT 报告生成</a:t>
              </a:r>
              <a:endParaRPr sz="1100"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6686550" y="4486275"/>
              <a:ext cx="95250" cy="95250"/>
            </a:xfrm>
            <a:prstGeom prst="ellipse">
              <a:avLst/>
            </a:pr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9"/>
            <p:cNvSpPr txBox="1"/>
            <p:nvPr/>
          </p:nvSpPr>
          <p:spPr>
            <a:xfrm>
              <a:off x="6885622" y="4411504"/>
              <a:ext cx="2110264" cy="32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经验积累持续可复用</a:t>
              </a:r>
              <a:endParaRPr sz="1100"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6600825" y="5048250"/>
              <a:ext cx="4848225" cy="552450"/>
            </a:xfrm>
            <a:prstGeom prst="roundRect">
              <a:avLst>
                <a:gd fmla="val 13793" name="adj"/>
              </a:avLst>
            </a:prstGeom>
            <a:solidFill>
              <a:srgbClr val="FAFAF8">
                <a:alpha val="80000"/>
              </a:srgbClr>
            </a:solidFill>
            <a:ln cap="flat" cmpd="sng" w="9525">
              <a:solidFill>
                <a:srgbClr val="4F46E5">
                  <a:alpha val="25098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9"/>
            <p:cNvSpPr txBox="1"/>
            <p:nvPr/>
          </p:nvSpPr>
          <p:spPr>
            <a:xfrm>
              <a:off x="7175814" y="5218271"/>
              <a:ext cx="3688723" cy="289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用</a:t>
              </a:r>
              <a:r>
                <a:rPr b="1" i="0" lang="en" sz="11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20年专业积累</a:t>
              </a: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训练出你专属的 AI 顾问</a:t>
              </a:r>
              <a:endParaRPr sz="1100"/>
            </a:p>
          </p:txBody>
        </p:sp>
      </p:grpSp>
      <p:sp>
        <p:nvSpPr>
          <p:cNvPr id="759" name="Google Shape;759;p49"/>
          <p:cNvSpPr txBox="1"/>
          <p:nvPr/>
        </p:nvSpPr>
        <p:spPr>
          <a:xfrm>
            <a:off x="8638294" y="4927759"/>
            <a:ext cx="125587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09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50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65" name="Google Shape;765;p5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AFAF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0"/>
            <p:cNvSpPr/>
            <p:nvPr/>
          </p:nvSpPr>
          <p:spPr>
            <a:xfrm>
              <a:off x="11410950" y="457200"/>
              <a:ext cx="38100" cy="38100"/>
            </a:xfrm>
            <a:prstGeom prst="ellipse">
              <a:avLst/>
            </a:prstGeom>
            <a:solidFill>
              <a:srgbClr val="E2E8F0">
                <a:alpha val="5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0"/>
            <p:cNvSpPr/>
            <p:nvPr/>
          </p:nvSpPr>
          <p:spPr>
            <a:xfrm>
              <a:off x="11558588" y="328612"/>
              <a:ext cx="28575" cy="28575"/>
            </a:xfrm>
            <a:prstGeom prst="ellipse">
              <a:avLst/>
            </a:prstGeom>
            <a:solidFill>
              <a:srgbClr val="E2E8F0">
                <a:alpha val="4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68" name="Google Shape;76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92" y="71438"/>
            <a:ext cx="454540" cy="62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9" name="Google Shape;769;p50"/>
          <p:cNvGrpSpPr/>
          <p:nvPr/>
        </p:nvGrpSpPr>
        <p:grpSpPr>
          <a:xfrm>
            <a:off x="3455111" y="255746"/>
            <a:ext cx="5296448" cy="526495"/>
            <a:chOff x="4606814" y="340995"/>
            <a:chExt cx="7061930" cy="701993"/>
          </a:xfrm>
        </p:grpSpPr>
        <p:sp>
          <p:nvSpPr>
            <p:cNvPr id="770" name="Google Shape;770;p50"/>
            <p:cNvSpPr txBox="1"/>
            <p:nvPr/>
          </p:nvSpPr>
          <p:spPr>
            <a:xfrm>
              <a:off x="11534156" y="340995"/>
              <a:ext cx="134588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100"/>
            </a:p>
          </p:txBody>
        </p:sp>
        <p:sp>
          <p:nvSpPr>
            <p:cNvPr id="771" name="Google Shape;771;p50"/>
            <p:cNvSpPr txBox="1"/>
            <p:nvPr/>
          </p:nvSpPr>
          <p:spPr>
            <a:xfrm>
              <a:off x="4606814" y="402908"/>
              <a:ext cx="2978372" cy="640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这门课适合谁</a:t>
              </a:r>
              <a:endParaRPr sz="1100"/>
            </a:p>
          </p:txBody>
        </p:sp>
        <p:sp>
          <p:nvSpPr>
            <p:cNvPr id="772" name="Google Shape;772;p50"/>
            <p:cNvSpPr/>
            <p:nvPr/>
          </p:nvSpPr>
          <p:spPr>
            <a:xfrm>
              <a:off x="5657850" y="885825"/>
              <a:ext cx="876300" cy="19050"/>
            </a:xfrm>
            <a:prstGeom prst="roundRect">
              <a:avLst>
                <a:gd fmla="val 50000" name="adj"/>
              </a:avLst>
            </a:pr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50"/>
          <p:cNvGrpSpPr/>
          <p:nvPr/>
        </p:nvGrpSpPr>
        <p:grpSpPr>
          <a:xfrm>
            <a:off x="428625" y="771525"/>
            <a:ext cx="8286750" cy="4114800"/>
            <a:chOff x="571500" y="1028700"/>
            <a:chExt cx="11049000" cy="5486400"/>
          </a:xfrm>
        </p:grpSpPr>
        <p:sp>
          <p:nvSpPr>
            <p:cNvPr id="774" name="Google Shape;774;p50"/>
            <p:cNvSpPr/>
            <p:nvPr/>
          </p:nvSpPr>
          <p:spPr>
            <a:xfrm>
              <a:off x="571500" y="1028700"/>
              <a:ext cx="11049000" cy="5486400"/>
            </a:xfrm>
            <a:prstGeom prst="roundRect">
              <a:avLst>
                <a:gd fmla="val 2083" name="adj"/>
              </a:avLst>
            </a:prstGeom>
            <a:solidFill>
              <a:srgbClr val="FFFFFF"/>
            </a:solidFill>
            <a:ln cap="flat" cmpd="sng" w="9525">
              <a:solidFill>
                <a:srgbClr val="16A34A">
                  <a:alpha val="3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0"/>
            <p:cNvSpPr/>
            <p:nvPr/>
          </p:nvSpPr>
          <p:spPr>
            <a:xfrm>
              <a:off x="571500" y="1028700"/>
              <a:ext cx="11049000" cy="762000"/>
            </a:xfrm>
            <a:custGeom>
              <a:rect b="b" l="l" r="r" t="t"/>
              <a:pathLst>
                <a:path extrusionOk="0" h="762000" w="11049000">
                  <a:moveTo>
                    <a:pt x="114300" y="0"/>
                  </a:moveTo>
                  <a:lnTo>
                    <a:pt x="10934700" y="0"/>
                  </a:lnTo>
                  <a:cubicBezTo>
                    <a:pt x="11010900" y="0"/>
                    <a:pt x="11049000" y="38100"/>
                    <a:pt x="11049000" y="114300"/>
                  </a:cubicBezTo>
                  <a:lnTo>
                    <a:pt x="11049000" y="762000"/>
                  </a:lnTo>
                  <a:lnTo>
                    <a:pt x="0" y="762000"/>
                  </a:lnTo>
                  <a:lnTo>
                    <a:pt x="0" y="114300"/>
                  </a:lnTo>
                  <a:cubicBezTo>
                    <a:pt x="0" y="38100"/>
                    <a:pt x="38100" y="0"/>
                    <a:pt x="114300" y="0"/>
                  </a:cubicBezTo>
                  <a:close/>
                </a:path>
              </a:pathLst>
            </a:custGeom>
            <a:solidFill>
              <a:srgbClr val="16A34A">
                <a:alpha val="1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0"/>
            <p:cNvSpPr/>
            <p:nvPr/>
          </p:nvSpPr>
          <p:spPr>
            <a:xfrm>
              <a:off x="581025" y="1143000"/>
              <a:ext cx="38100" cy="5334000"/>
            </a:xfrm>
            <a:prstGeom prst="roundRect">
              <a:avLst>
                <a:gd fmla="val 50000" name="adj"/>
              </a:avLst>
            </a:prstGeom>
            <a:solidFill>
              <a:srgbClr val="16A34A">
                <a:alpha val="54901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50"/>
            <p:cNvSpPr/>
            <p:nvPr/>
          </p:nvSpPr>
          <p:spPr>
            <a:xfrm>
              <a:off x="838200" y="1152525"/>
              <a:ext cx="838200" cy="247650"/>
            </a:xfrm>
            <a:prstGeom prst="roundRect">
              <a:avLst>
                <a:gd fmla="val 50000" name="adj"/>
              </a:avLst>
            </a:prstGeom>
            <a:solidFill>
              <a:srgbClr val="16A34A">
                <a:alpha val="2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0"/>
            <p:cNvSpPr txBox="1"/>
            <p:nvPr/>
          </p:nvSpPr>
          <p:spPr>
            <a:xfrm>
              <a:off x="910908" y="1202531"/>
              <a:ext cx="692783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8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✓ 适合你</a:t>
              </a:r>
              <a:endParaRPr sz="1100"/>
            </a:p>
          </p:txBody>
        </p:sp>
        <p:sp>
          <p:nvSpPr>
            <p:cNvPr id="779" name="Google Shape;779;p50"/>
            <p:cNvSpPr/>
            <p:nvPr/>
          </p:nvSpPr>
          <p:spPr>
            <a:xfrm>
              <a:off x="5707062" y="1145224"/>
              <a:ext cx="417315" cy="417998"/>
            </a:xfrm>
            <a:custGeom>
              <a:rect b="b" l="l" r="r" t="t"/>
              <a:pathLst>
                <a:path extrusionOk="0" h="417998" w="417315">
                  <a:moveTo>
                    <a:pt x="297656" y="35479"/>
                  </a:moveTo>
                  <a:cubicBezTo>
                    <a:pt x="380353" y="83228"/>
                    <a:pt x="417315" y="183105"/>
                    <a:pt x="385624" y="273184"/>
                  </a:cubicBezTo>
                  <a:cubicBezTo>
                    <a:pt x="353933" y="363264"/>
                    <a:pt x="262578" y="417998"/>
                    <a:pt x="168201" y="403450"/>
                  </a:cubicBezTo>
                  <a:cubicBezTo>
                    <a:pt x="73824" y="388901"/>
                    <a:pt x="3192" y="309197"/>
                    <a:pt x="99" y="213756"/>
                  </a:cubicBezTo>
                  <a:lnTo>
                    <a:pt x="0" y="207326"/>
                  </a:lnTo>
                  <a:lnTo>
                    <a:pt x="99" y="200897"/>
                  </a:lnTo>
                  <a:cubicBezTo>
                    <a:pt x="2360" y="131185"/>
                    <a:pt x="41053" y="67779"/>
                    <a:pt x="102015" y="33890"/>
                  </a:cubicBezTo>
                  <a:cubicBezTo>
                    <a:pt x="162976" y="0"/>
                    <a:pt x="237254" y="604"/>
                    <a:pt x="297656" y="35479"/>
                  </a:cubicBezTo>
                  <a:close/>
                  <a:moveTo>
                    <a:pt x="271998" y="153609"/>
                  </a:moveTo>
                  <a:cubicBezTo>
                    <a:pt x="264929" y="146540"/>
                    <a:pt x="253704" y="145834"/>
                    <a:pt x="245805" y="151962"/>
                  </a:cubicBezTo>
                  <a:lnTo>
                    <a:pt x="243939" y="153609"/>
                  </a:lnTo>
                  <a:lnTo>
                    <a:pt x="178594" y="218935"/>
                  </a:lnTo>
                  <a:lnTo>
                    <a:pt x="152936" y="193297"/>
                  </a:lnTo>
                  <a:lnTo>
                    <a:pt x="151070" y="191650"/>
                  </a:lnTo>
                  <a:cubicBezTo>
                    <a:pt x="143171" y="185526"/>
                    <a:pt x="131950" y="186234"/>
                    <a:pt x="124882" y="193302"/>
                  </a:cubicBezTo>
                  <a:cubicBezTo>
                    <a:pt x="117814" y="200370"/>
                    <a:pt x="117106" y="211591"/>
                    <a:pt x="123230" y="219491"/>
                  </a:cubicBezTo>
                  <a:lnTo>
                    <a:pt x="124877" y="221356"/>
                  </a:lnTo>
                  <a:lnTo>
                    <a:pt x="164564" y="261043"/>
                  </a:lnTo>
                  <a:lnTo>
                    <a:pt x="166430" y="262690"/>
                  </a:lnTo>
                  <a:cubicBezTo>
                    <a:pt x="173588" y="268244"/>
                    <a:pt x="183599" y="268244"/>
                    <a:pt x="190758" y="262690"/>
                  </a:cubicBezTo>
                  <a:lnTo>
                    <a:pt x="192623" y="261043"/>
                  </a:lnTo>
                  <a:lnTo>
                    <a:pt x="271998" y="181668"/>
                  </a:lnTo>
                  <a:lnTo>
                    <a:pt x="273645" y="179803"/>
                  </a:lnTo>
                  <a:cubicBezTo>
                    <a:pt x="279773" y="171904"/>
                    <a:pt x="279067" y="160679"/>
                    <a:pt x="271998" y="153609"/>
                  </a:cubicBez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0"/>
            <p:cNvSpPr/>
            <p:nvPr/>
          </p:nvSpPr>
          <p:spPr>
            <a:xfrm>
              <a:off x="742950" y="1733550"/>
              <a:ext cx="10706100" cy="9525"/>
            </a:xfrm>
            <a:prstGeom prst="rect">
              <a:avLst/>
            </a:prstGeom>
            <a:solidFill>
              <a:srgbClr val="E2E8F0">
                <a:alpha val="5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0"/>
            <p:cNvSpPr/>
            <p:nvPr/>
          </p:nvSpPr>
          <p:spPr>
            <a:xfrm>
              <a:off x="1028700" y="2219325"/>
              <a:ext cx="419100" cy="419100"/>
            </a:xfrm>
            <a:prstGeom prst="ellipse">
              <a:avLst/>
            </a:prstGeom>
            <a:solidFill>
              <a:srgbClr val="16A34A">
                <a:alpha val="1215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1063625" y="2246428"/>
              <a:ext cx="367237" cy="367838"/>
            </a:xfrm>
            <a:custGeom>
              <a:rect b="b" l="l" r="r" t="t"/>
              <a:pathLst>
                <a:path extrusionOk="0" h="367838" w="367237">
                  <a:moveTo>
                    <a:pt x="261937" y="31222"/>
                  </a:moveTo>
                  <a:cubicBezTo>
                    <a:pt x="334711" y="73240"/>
                    <a:pt x="367237" y="161132"/>
                    <a:pt x="339349" y="240402"/>
                  </a:cubicBezTo>
                  <a:cubicBezTo>
                    <a:pt x="311461" y="319672"/>
                    <a:pt x="231068" y="367838"/>
                    <a:pt x="148016" y="355036"/>
                  </a:cubicBezTo>
                  <a:cubicBezTo>
                    <a:pt x="64965" y="342233"/>
                    <a:pt x="2809" y="272094"/>
                    <a:pt x="87" y="188105"/>
                  </a:cubicBezTo>
                  <a:lnTo>
                    <a:pt x="0" y="182447"/>
                  </a:lnTo>
                  <a:lnTo>
                    <a:pt x="87" y="176789"/>
                  </a:lnTo>
                  <a:cubicBezTo>
                    <a:pt x="2077" y="115443"/>
                    <a:pt x="36127" y="59646"/>
                    <a:pt x="89773" y="29823"/>
                  </a:cubicBezTo>
                  <a:cubicBezTo>
                    <a:pt x="143419" y="0"/>
                    <a:pt x="208783" y="531"/>
                    <a:pt x="261937" y="31222"/>
                  </a:cubicBezTo>
                  <a:close/>
                  <a:moveTo>
                    <a:pt x="239358" y="135176"/>
                  </a:moveTo>
                  <a:cubicBezTo>
                    <a:pt x="233137" y="128955"/>
                    <a:pt x="223260" y="128334"/>
                    <a:pt x="216308" y="133727"/>
                  </a:cubicBezTo>
                  <a:lnTo>
                    <a:pt x="214667" y="135176"/>
                  </a:lnTo>
                  <a:lnTo>
                    <a:pt x="157162" y="192663"/>
                  </a:lnTo>
                  <a:lnTo>
                    <a:pt x="134583" y="170101"/>
                  </a:lnTo>
                  <a:lnTo>
                    <a:pt x="132942" y="168652"/>
                  </a:lnTo>
                  <a:cubicBezTo>
                    <a:pt x="125990" y="163263"/>
                    <a:pt x="116116" y="163886"/>
                    <a:pt x="109896" y="170106"/>
                  </a:cubicBezTo>
                  <a:cubicBezTo>
                    <a:pt x="103677" y="176325"/>
                    <a:pt x="103054" y="186200"/>
                    <a:pt x="108442" y="193152"/>
                  </a:cubicBezTo>
                  <a:lnTo>
                    <a:pt x="109892" y="194793"/>
                  </a:lnTo>
                  <a:lnTo>
                    <a:pt x="144817" y="229718"/>
                  </a:lnTo>
                  <a:lnTo>
                    <a:pt x="146458" y="231168"/>
                  </a:lnTo>
                  <a:cubicBezTo>
                    <a:pt x="152757" y="236055"/>
                    <a:pt x="161568" y="236055"/>
                    <a:pt x="167867" y="231168"/>
                  </a:cubicBezTo>
                  <a:lnTo>
                    <a:pt x="169508" y="229718"/>
                  </a:lnTo>
                  <a:lnTo>
                    <a:pt x="239358" y="159868"/>
                  </a:lnTo>
                  <a:lnTo>
                    <a:pt x="240808" y="158227"/>
                  </a:lnTo>
                  <a:cubicBezTo>
                    <a:pt x="246200" y="151275"/>
                    <a:pt x="245579" y="141397"/>
                    <a:pt x="239358" y="135176"/>
                  </a:cubicBez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0"/>
            <p:cNvSpPr txBox="1"/>
            <p:nvPr/>
          </p:nvSpPr>
          <p:spPr>
            <a:xfrm>
              <a:off x="1642110" y="2294572"/>
              <a:ext cx="2897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1C1917"/>
                  </a:solidFill>
                </a:rPr>
                <a:t>对</a:t>
              </a:r>
              <a:r>
                <a:rPr b="0" i="0" lang="en" sz="15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某个领域</a:t>
              </a:r>
              <a:r>
                <a:rPr lang="en" sz="1500">
                  <a:solidFill>
                    <a:srgbClr val="1C1917"/>
                  </a:solidFill>
                </a:rPr>
                <a:t>有深入了解</a:t>
              </a:r>
              <a:endParaRPr sz="1100"/>
            </a:p>
          </p:txBody>
        </p:sp>
        <p:sp>
          <p:nvSpPr>
            <p:cNvPr id="784" name="Google Shape;784;p50"/>
            <p:cNvSpPr/>
            <p:nvPr/>
          </p:nvSpPr>
          <p:spPr>
            <a:xfrm>
              <a:off x="1028700" y="3105150"/>
              <a:ext cx="419100" cy="419100"/>
            </a:xfrm>
            <a:prstGeom prst="ellipse">
              <a:avLst/>
            </a:prstGeom>
            <a:solidFill>
              <a:srgbClr val="16A34A">
                <a:alpha val="1215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0"/>
            <p:cNvSpPr/>
            <p:nvPr/>
          </p:nvSpPr>
          <p:spPr>
            <a:xfrm>
              <a:off x="1063625" y="3132253"/>
              <a:ext cx="367237" cy="367838"/>
            </a:xfrm>
            <a:custGeom>
              <a:rect b="b" l="l" r="r" t="t"/>
              <a:pathLst>
                <a:path extrusionOk="0" h="367838" w="367237">
                  <a:moveTo>
                    <a:pt x="261937" y="31222"/>
                  </a:moveTo>
                  <a:cubicBezTo>
                    <a:pt x="334711" y="73240"/>
                    <a:pt x="367237" y="161132"/>
                    <a:pt x="339349" y="240402"/>
                  </a:cubicBezTo>
                  <a:cubicBezTo>
                    <a:pt x="311461" y="319672"/>
                    <a:pt x="231068" y="367838"/>
                    <a:pt x="148016" y="355036"/>
                  </a:cubicBezTo>
                  <a:cubicBezTo>
                    <a:pt x="64965" y="342233"/>
                    <a:pt x="2809" y="272094"/>
                    <a:pt x="87" y="188105"/>
                  </a:cubicBezTo>
                  <a:lnTo>
                    <a:pt x="0" y="182447"/>
                  </a:lnTo>
                  <a:lnTo>
                    <a:pt x="87" y="176789"/>
                  </a:lnTo>
                  <a:cubicBezTo>
                    <a:pt x="2077" y="115443"/>
                    <a:pt x="36127" y="59646"/>
                    <a:pt x="89773" y="29823"/>
                  </a:cubicBezTo>
                  <a:cubicBezTo>
                    <a:pt x="143419" y="0"/>
                    <a:pt x="208783" y="531"/>
                    <a:pt x="261937" y="31222"/>
                  </a:cubicBezTo>
                  <a:close/>
                  <a:moveTo>
                    <a:pt x="239358" y="135176"/>
                  </a:moveTo>
                  <a:cubicBezTo>
                    <a:pt x="233137" y="128955"/>
                    <a:pt x="223260" y="128334"/>
                    <a:pt x="216308" y="133727"/>
                  </a:cubicBezTo>
                  <a:lnTo>
                    <a:pt x="214667" y="135176"/>
                  </a:lnTo>
                  <a:lnTo>
                    <a:pt x="157162" y="192663"/>
                  </a:lnTo>
                  <a:lnTo>
                    <a:pt x="134583" y="170101"/>
                  </a:lnTo>
                  <a:lnTo>
                    <a:pt x="132942" y="168652"/>
                  </a:lnTo>
                  <a:cubicBezTo>
                    <a:pt x="125990" y="163263"/>
                    <a:pt x="116116" y="163886"/>
                    <a:pt x="109896" y="170106"/>
                  </a:cubicBezTo>
                  <a:cubicBezTo>
                    <a:pt x="103677" y="176325"/>
                    <a:pt x="103054" y="186200"/>
                    <a:pt x="108442" y="193152"/>
                  </a:cubicBezTo>
                  <a:lnTo>
                    <a:pt x="109892" y="194793"/>
                  </a:lnTo>
                  <a:lnTo>
                    <a:pt x="144817" y="229718"/>
                  </a:lnTo>
                  <a:lnTo>
                    <a:pt x="146458" y="231168"/>
                  </a:lnTo>
                  <a:cubicBezTo>
                    <a:pt x="152757" y="236055"/>
                    <a:pt x="161568" y="236055"/>
                    <a:pt x="167867" y="231168"/>
                  </a:cubicBezTo>
                  <a:lnTo>
                    <a:pt x="169508" y="229718"/>
                  </a:lnTo>
                  <a:lnTo>
                    <a:pt x="239358" y="159868"/>
                  </a:lnTo>
                  <a:lnTo>
                    <a:pt x="240808" y="158227"/>
                  </a:lnTo>
                  <a:cubicBezTo>
                    <a:pt x="246200" y="151275"/>
                    <a:pt x="245579" y="141397"/>
                    <a:pt x="239358" y="135176"/>
                  </a:cubicBez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0"/>
            <p:cNvSpPr txBox="1"/>
            <p:nvPr/>
          </p:nvSpPr>
          <p:spPr>
            <a:xfrm>
              <a:off x="1642110" y="3180398"/>
              <a:ext cx="2897505" cy="396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每天有重复的专业工作</a:t>
              </a:r>
              <a:endParaRPr sz="1100"/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1028700" y="3990975"/>
              <a:ext cx="419100" cy="419100"/>
            </a:xfrm>
            <a:prstGeom prst="ellipse">
              <a:avLst/>
            </a:prstGeom>
            <a:solidFill>
              <a:srgbClr val="16A34A">
                <a:alpha val="1215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0"/>
            <p:cNvSpPr/>
            <p:nvPr/>
          </p:nvSpPr>
          <p:spPr>
            <a:xfrm>
              <a:off x="1063625" y="4018078"/>
              <a:ext cx="367237" cy="367838"/>
            </a:xfrm>
            <a:custGeom>
              <a:rect b="b" l="l" r="r" t="t"/>
              <a:pathLst>
                <a:path extrusionOk="0" h="367838" w="367237">
                  <a:moveTo>
                    <a:pt x="261937" y="31222"/>
                  </a:moveTo>
                  <a:cubicBezTo>
                    <a:pt x="334711" y="73240"/>
                    <a:pt x="367237" y="161132"/>
                    <a:pt x="339349" y="240402"/>
                  </a:cubicBezTo>
                  <a:cubicBezTo>
                    <a:pt x="311461" y="319672"/>
                    <a:pt x="231068" y="367838"/>
                    <a:pt x="148016" y="355036"/>
                  </a:cubicBezTo>
                  <a:cubicBezTo>
                    <a:pt x="64965" y="342233"/>
                    <a:pt x="2809" y="272094"/>
                    <a:pt x="87" y="188105"/>
                  </a:cubicBezTo>
                  <a:lnTo>
                    <a:pt x="0" y="182447"/>
                  </a:lnTo>
                  <a:lnTo>
                    <a:pt x="87" y="176789"/>
                  </a:lnTo>
                  <a:cubicBezTo>
                    <a:pt x="2077" y="115443"/>
                    <a:pt x="36127" y="59646"/>
                    <a:pt x="89773" y="29823"/>
                  </a:cubicBezTo>
                  <a:cubicBezTo>
                    <a:pt x="143419" y="0"/>
                    <a:pt x="208783" y="531"/>
                    <a:pt x="261937" y="31222"/>
                  </a:cubicBezTo>
                  <a:close/>
                  <a:moveTo>
                    <a:pt x="239358" y="135176"/>
                  </a:moveTo>
                  <a:cubicBezTo>
                    <a:pt x="233137" y="128955"/>
                    <a:pt x="223260" y="128334"/>
                    <a:pt x="216308" y="133727"/>
                  </a:cubicBezTo>
                  <a:lnTo>
                    <a:pt x="214667" y="135176"/>
                  </a:lnTo>
                  <a:lnTo>
                    <a:pt x="157162" y="192663"/>
                  </a:lnTo>
                  <a:lnTo>
                    <a:pt x="134583" y="170101"/>
                  </a:lnTo>
                  <a:lnTo>
                    <a:pt x="132942" y="168652"/>
                  </a:lnTo>
                  <a:cubicBezTo>
                    <a:pt x="125990" y="163263"/>
                    <a:pt x="116116" y="163886"/>
                    <a:pt x="109896" y="170106"/>
                  </a:cubicBezTo>
                  <a:cubicBezTo>
                    <a:pt x="103677" y="176325"/>
                    <a:pt x="103054" y="186200"/>
                    <a:pt x="108442" y="193152"/>
                  </a:cubicBezTo>
                  <a:lnTo>
                    <a:pt x="109892" y="194793"/>
                  </a:lnTo>
                  <a:lnTo>
                    <a:pt x="144817" y="229718"/>
                  </a:lnTo>
                  <a:lnTo>
                    <a:pt x="146458" y="231168"/>
                  </a:lnTo>
                  <a:cubicBezTo>
                    <a:pt x="152757" y="236055"/>
                    <a:pt x="161568" y="236055"/>
                    <a:pt x="167867" y="231168"/>
                  </a:cubicBezTo>
                  <a:lnTo>
                    <a:pt x="169508" y="229718"/>
                  </a:lnTo>
                  <a:lnTo>
                    <a:pt x="239358" y="159868"/>
                  </a:lnTo>
                  <a:lnTo>
                    <a:pt x="240808" y="158227"/>
                  </a:lnTo>
                  <a:cubicBezTo>
                    <a:pt x="246200" y="151275"/>
                    <a:pt x="245579" y="141397"/>
                    <a:pt x="239358" y="135176"/>
                  </a:cubicBez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0"/>
            <p:cNvSpPr txBox="1"/>
            <p:nvPr/>
          </p:nvSpPr>
          <p:spPr>
            <a:xfrm>
              <a:off x="1642110" y="4066222"/>
              <a:ext cx="3310461" cy="396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想用 AI 放大你的专业价值</a:t>
              </a:r>
              <a:endParaRPr sz="1100"/>
            </a:p>
          </p:txBody>
        </p:sp>
        <p:sp>
          <p:nvSpPr>
            <p:cNvPr id="790" name="Google Shape;790;p50"/>
            <p:cNvSpPr/>
            <p:nvPr/>
          </p:nvSpPr>
          <p:spPr>
            <a:xfrm>
              <a:off x="1028700" y="4876800"/>
              <a:ext cx="419100" cy="419100"/>
            </a:xfrm>
            <a:prstGeom prst="ellipse">
              <a:avLst/>
            </a:prstGeom>
            <a:solidFill>
              <a:srgbClr val="16A34A">
                <a:alpha val="1215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1063625" y="4903903"/>
              <a:ext cx="367237" cy="367838"/>
            </a:xfrm>
            <a:custGeom>
              <a:rect b="b" l="l" r="r" t="t"/>
              <a:pathLst>
                <a:path extrusionOk="0" h="367838" w="367237">
                  <a:moveTo>
                    <a:pt x="261937" y="31222"/>
                  </a:moveTo>
                  <a:cubicBezTo>
                    <a:pt x="334711" y="73240"/>
                    <a:pt x="367237" y="161132"/>
                    <a:pt x="339349" y="240402"/>
                  </a:cubicBezTo>
                  <a:cubicBezTo>
                    <a:pt x="311461" y="319672"/>
                    <a:pt x="231068" y="367838"/>
                    <a:pt x="148016" y="355036"/>
                  </a:cubicBezTo>
                  <a:cubicBezTo>
                    <a:pt x="64965" y="342233"/>
                    <a:pt x="2809" y="272094"/>
                    <a:pt x="87" y="188105"/>
                  </a:cubicBezTo>
                  <a:lnTo>
                    <a:pt x="0" y="182447"/>
                  </a:lnTo>
                  <a:lnTo>
                    <a:pt x="87" y="176789"/>
                  </a:lnTo>
                  <a:cubicBezTo>
                    <a:pt x="2077" y="115443"/>
                    <a:pt x="36127" y="59646"/>
                    <a:pt x="89773" y="29823"/>
                  </a:cubicBezTo>
                  <a:cubicBezTo>
                    <a:pt x="143419" y="0"/>
                    <a:pt x="208783" y="531"/>
                    <a:pt x="261937" y="31222"/>
                  </a:cubicBezTo>
                  <a:close/>
                  <a:moveTo>
                    <a:pt x="239358" y="135176"/>
                  </a:moveTo>
                  <a:cubicBezTo>
                    <a:pt x="233137" y="128955"/>
                    <a:pt x="223260" y="128334"/>
                    <a:pt x="216308" y="133727"/>
                  </a:cubicBezTo>
                  <a:lnTo>
                    <a:pt x="214667" y="135176"/>
                  </a:lnTo>
                  <a:lnTo>
                    <a:pt x="157162" y="192663"/>
                  </a:lnTo>
                  <a:lnTo>
                    <a:pt x="134583" y="170101"/>
                  </a:lnTo>
                  <a:lnTo>
                    <a:pt x="132942" y="168652"/>
                  </a:lnTo>
                  <a:cubicBezTo>
                    <a:pt x="125990" y="163263"/>
                    <a:pt x="116116" y="163886"/>
                    <a:pt x="109896" y="170106"/>
                  </a:cubicBezTo>
                  <a:cubicBezTo>
                    <a:pt x="103677" y="176325"/>
                    <a:pt x="103054" y="186200"/>
                    <a:pt x="108442" y="193152"/>
                  </a:cubicBezTo>
                  <a:lnTo>
                    <a:pt x="109892" y="194793"/>
                  </a:lnTo>
                  <a:lnTo>
                    <a:pt x="144817" y="229718"/>
                  </a:lnTo>
                  <a:lnTo>
                    <a:pt x="146458" y="231168"/>
                  </a:lnTo>
                  <a:cubicBezTo>
                    <a:pt x="152757" y="236055"/>
                    <a:pt x="161568" y="236055"/>
                    <a:pt x="167867" y="231168"/>
                  </a:cubicBezTo>
                  <a:lnTo>
                    <a:pt x="169508" y="229718"/>
                  </a:lnTo>
                  <a:lnTo>
                    <a:pt x="239358" y="159868"/>
                  </a:lnTo>
                  <a:lnTo>
                    <a:pt x="240808" y="158227"/>
                  </a:lnTo>
                  <a:cubicBezTo>
                    <a:pt x="246200" y="151275"/>
                    <a:pt x="245579" y="141397"/>
                    <a:pt x="239358" y="135176"/>
                  </a:cubicBez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0"/>
            <p:cNvSpPr txBox="1"/>
            <p:nvPr/>
          </p:nvSpPr>
          <p:spPr>
            <a:xfrm>
              <a:off x="1642110" y="4952048"/>
              <a:ext cx="3751898" cy="396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愿意花时间建一套自己的系统</a:t>
              </a:r>
              <a:endParaRPr sz="1100"/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742950" y="5676900"/>
              <a:ext cx="10706100" cy="533400"/>
            </a:xfrm>
            <a:prstGeom prst="roundRect">
              <a:avLst>
                <a:gd fmla="val 14286" name="adj"/>
              </a:avLst>
            </a:prstGeom>
            <a:solidFill>
              <a:srgbClr val="EA580C">
                <a:alpha val="7843"/>
              </a:srgbClr>
            </a:solidFill>
            <a:ln cap="flat" cmpd="sng" w="9525">
              <a:solidFill>
                <a:srgbClr val="EA580C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0"/>
            <p:cNvSpPr txBox="1"/>
            <p:nvPr/>
          </p:nvSpPr>
          <p:spPr>
            <a:xfrm>
              <a:off x="4121706" y="5848350"/>
              <a:ext cx="3948589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✦ 也适合：探索创业 / 副业的领域专家</a:t>
              </a:r>
              <a:endParaRPr sz="1100"/>
            </a:p>
          </p:txBody>
        </p:sp>
      </p:grpSp>
      <p:sp>
        <p:nvSpPr>
          <p:cNvPr id="795" name="Google Shape;795;p50"/>
          <p:cNvSpPr txBox="1"/>
          <p:nvPr/>
        </p:nvSpPr>
        <p:spPr>
          <a:xfrm>
            <a:off x="8650617" y="4927759"/>
            <a:ext cx="100941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51"/>
          <p:cNvGrpSpPr/>
          <p:nvPr/>
        </p:nvGrpSpPr>
        <p:grpSpPr>
          <a:xfrm>
            <a:off x="-1071562" y="-1571625"/>
            <a:ext cx="11358563" cy="8286750"/>
            <a:chOff x="-1428750" y="-2095500"/>
            <a:chExt cx="15144750" cy="11049000"/>
          </a:xfrm>
        </p:grpSpPr>
        <p:sp>
          <p:nvSpPr>
            <p:cNvPr id="801" name="Google Shape;801;p5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AFAF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1"/>
            <p:cNvSpPr/>
            <p:nvPr/>
          </p:nvSpPr>
          <p:spPr>
            <a:xfrm>
              <a:off x="952500" y="647700"/>
              <a:ext cx="10287000" cy="5715000"/>
            </a:xfrm>
            <a:prstGeom prst="ellipse">
              <a:avLst/>
            </a:prstGeom>
            <a:gradFill>
              <a:gsLst>
                <a:gs pos="0">
                  <a:srgbClr val="E8854C">
                    <a:alpha val="7058"/>
                  </a:srgbClr>
                </a:gs>
                <a:gs pos="100000">
                  <a:srgbClr val="E8854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1"/>
            <p:cNvSpPr/>
            <p:nvPr/>
          </p:nvSpPr>
          <p:spPr>
            <a:xfrm>
              <a:off x="-1428750" y="4762500"/>
              <a:ext cx="4191000" cy="4191000"/>
            </a:xfrm>
            <a:prstGeom prst="ellipse">
              <a:avLst/>
            </a:prstGeom>
            <a:noFill/>
            <a:ln cap="flat" cmpd="sng" w="9525">
              <a:solidFill>
                <a:srgbClr val="E2E8F0">
                  <a:alpha val="1215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9525000" y="-2095500"/>
              <a:ext cx="4191000" cy="4191000"/>
            </a:xfrm>
            <a:prstGeom prst="ellipse">
              <a:avLst/>
            </a:prstGeom>
            <a:noFill/>
            <a:ln cap="flat" cmpd="sng" w="9525">
              <a:solidFill>
                <a:srgbClr val="E2E8F0">
                  <a:alpha val="1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05" name="Google Shape;80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92" y="71438"/>
            <a:ext cx="45454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51"/>
          <p:cNvSpPr txBox="1"/>
          <p:nvPr/>
        </p:nvSpPr>
        <p:spPr>
          <a:xfrm>
            <a:off x="8650617" y="255746"/>
            <a:ext cx="100941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100"/>
          </a:p>
        </p:txBody>
      </p:sp>
      <p:grpSp>
        <p:nvGrpSpPr>
          <p:cNvPr id="807" name="Google Shape;807;p51"/>
          <p:cNvGrpSpPr/>
          <p:nvPr/>
        </p:nvGrpSpPr>
        <p:grpSpPr>
          <a:xfrm>
            <a:off x="1339160" y="1994535"/>
            <a:ext cx="6465679" cy="1177290"/>
            <a:chOff x="1785547" y="2659380"/>
            <a:chExt cx="8620906" cy="1569720"/>
          </a:xfrm>
        </p:grpSpPr>
        <p:sp>
          <p:nvSpPr>
            <p:cNvPr id="808" name="Google Shape;808;p51"/>
            <p:cNvSpPr txBox="1"/>
            <p:nvPr/>
          </p:nvSpPr>
          <p:spPr>
            <a:xfrm>
              <a:off x="1785547" y="2659380"/>
              <a:ext cx="8620906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700" u="none" cap="none" strike="noStrike">
                  <a:solidFill>
                    <a:srgbClr val="EA580C"/>
                  </a:solidFill>
                  <a:latin typeface="Georgia"/>
                  <a:ea typeface="Georgia"/>
                  <a:cs typeface="Georgia"/>
                  <a:sym typeface="Georgia"/>
                </a:rPr>
                <a:t>没有在 AI 浪潮里做倍增、赚更多，</a:t>
              </a:r>
              <a:endParaRPr sz="1100"/>
            </a:p>
          </p:txBody>
        </p:sp>
        <p:sp>
          <p:nvSpPr>
            <p:cNvPr id="809" name="Google Shape;809;p51"/>
            <p:cNvSpPr txBox="1"/>
            <p:nvPr/>
          </p:nvSpPr>
          <p:spPr>
            <a:xfrm>
              <a:off x="4394073" y="3497580"/>
              <a:ext cx="3403854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7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那是你的损失</a:t>
              </a:r>
              <a:endParaRPr sz="1100"/>
            </a:p>
          </p:txBody>
        </p:sp>
      </p:grpSp>
      <p:sp>
        <p:nvSpPr>
          <p:cNvPr id="810" name="Google Shape;810;p51"/>
          <p:cNvSpPr/>
          <p:nvPr/>
        </p:nvSpPr>
        <p:spPr>
          <a:xfrm>
            <a:off x="4357688" y="3086100"/>
            <a:ext cx="428625" cy="7144"/>
          </a:xfrm>
          <a:prstGeom prst="rect">
            <a:avLst/>
          </a:prstGeom>
          <a:solidFill>
            <a:srgbClr val="E2E8F0">
              <a:alpha val="50196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51"/>
          <p:cNvSpPr txBox="1"/>
          <p:nvPr/>
        </p:nvSpPr>
        <p:spPr>
          <a:xfrm>
            <a:off x="3135425" y="3225749"/>
            <a:ext cx="2986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入场的最好时机，就是现在。</a:t>
            </a:r>
            <a:endParaRPr sz="1800"/>
          </a:p>
        </p:txBody>
      </p:sp>
      <p:sp>
        <p:nvSpPr>
          <p:cNvPr id="812" name="Google Shape;812;p51"/>
          <p:cNvSpPr txBox="1"/>
          <p:nvPr/>
        </p:nvSpPr>
        <p:spPr>
          <a:xfrm>
            <a:off x="8650617" y="4927759"/>
            <a:ext cx="100941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100"/>
          </a:p>
        </p:txBody>
      </p:sp>
      <p:sp>
        <p:nvSpPr>
          <p:cNvPr id="813" name="Google Shape;813;p51"/>
          <p:cNvSpPr/>
          <p:nvPr/>
        </p:nvSpPr>
        <p:spPr>
          <a:xfrm>
            <a:off x="428625" y="1213252"/>
            <a:ext cx="2643300" cy="500100"/>
          </a:xfrm>
          <a:prstGeom prst="roundRect">
            <a:avLst>
              <a:gd fmla="val 14286" name="adj"/>
            </a:avLst>
          </a:prstGeom>
          <a:solidFill>
            <a:srgbClr val="F0FDF4"/>
          </a:solidFill>
          <a:ln cap="flat" cmpd="sng" w="14275">
            <a:solidFill>
              <a:srgbClr val="16A3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51"/>
          <p:cNvSpPr txBox="1"/>
          <p:nvPr/>
        </p:nvSpPr>
        <p:spPr>
          <a:xfrm>
            <a:off x="1111996" y="1281832"/>
            <a:ext cx="1276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6A34A"/>
                </a:solidFill>
                <a:latin typeface="Georgia"/>
                <a:ea typeface="Georgia"/>
                <a:cs typeface="Georgia"/>
                <a:sym typeface="Georgia"/>
              </a:rPr>
              <a:t>零基础也能学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51"/>
          <p:cNvSpPr txBox="1"/>
          <p:nvPr/>
        </p:nvSpPr>
        <p:spPr>
          <a:xfrm>
            <a:off x="544710" y="1514003"/>
            <a:ext cx="2528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不需要编程背景 · 只需要你的专业积累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51"/>
          <p:cNvSpPr/>
          <p:nvPr/>
        </p:nvSpPr>
        <p:spPr>
          <a:xfrm>
            <a:off x="3250406" y="1213252"/>
            <a:ext cx="2643300" cy="500100"/>
          </a:xfrm>
          <a:prstGeom prst="roundRect">
            <a:avLst>
              <a:gd fmla="val 14286" name="adj"/>
            </a:avLst>
          </a:prstGeom>
          <a:solidFill>
            <a:srgbClr val="EFF6FF"/>
          </a:solidFill>
          <a:ln cap="flat" cmpd="sng" w="14275">
            <a:solidFill>
              <a:srgbClr val="4F46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51"/>
          <p:cNvSpPr txBox="1"/>
          <p:nvPr/>
        </p:nvSpPr>
        <p:spPr>
          <a:xfrm>
            <a:off x="3830264" y="1281832"/>
            <a:ext cx="1483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4F46E5"/>
                </a:solidFill>
                <a:latin typeface="Georgia"/>
                <a:ea typeface="Georgia"/>
                <a:cs typeface="Georgia"/>
                <a:sym typeface="Georgia"/>
              </a:rPr>
              <a:t>各行各业都适用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51"/>
          <p:cNvSpPr txBox="1"/>
          <p:nvPr/>
        </p:nvSpPr>
        <p:spPr>
          <a:xfrm>
            <a:off x="3434040" y="1514003"/>
            <a:ext cx="2460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医疗/法律/金融/营销…… 已有人成功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51"/>
          <p:cNvSpPr/>
          <p:nvPr/>
        </p:nvSpPr>
        <p:spPr>
          <a:xfrm>
            <a:off x="6072188" y="1213252"/>
            <a:ext cx="2643300" cy="500100"/>
          </a:xfrm>
          <a:prstGeom prst="roundRect">
            <a:avLst>
              <a:gd fmla="val 14286" name="adj"/>
            </a:avLst>
          </a:prstGeom>
          <a:solidFill>
            <a:srgbClr val="FFF7ED"/>
          </a:solidFill>
          <a:ln cap="flat" cmpd="sng" w="14275">
            <a:solidFill>
              <a:srgbClr val="EA58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51"/>
          <p:cNvSpPr txBox="1"/>
          <p:nvPr/>
        </p:nvSpPr>
        <p:spPr>
          <a:xfrm>
            <a:off x="6812491" y="1281832"/>
            <a:ext cx="1162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EA580C"/>
                </a:solidFill>
                <a:latin typeface="Georgia"/>
                <a:ea typeface="Georgia"/>
                <a:cs typeface="Georgia"/>
                <a:sym typeface="Georgia"/>
              </a:rPr>
              <a:t>效率翻 10 倍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51"/>
          <p:cNvSpPr txBox="1"/>
          <p:nvPr/>
        </p:nvSpPr>
        <p:spPr>
          <a:xfrm>
            <a:off x="6716696" y="1514003"/>
            <a:ext cx="1812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省出时间 · 还能用 AI 赚钱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52"/>
          <p:cNvSpPr/>
          <p:nvPr/>
        </p:nvSpPr>
        <p:spPr>
          <a:xfrm>
            <a:off x="0" y="104817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7" name="Google Shape;82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67" y="105575"/>
            <a:ext cx="454539" cy="6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52"/>
          <p:cNvSpPr txBox="1"/>
          <p:nvPr/>
        </p:nvSpPr>
        <p:spPr>
          <a:xfrm>
            <a:off x="8650617" y="255746"/>
            <a:ext cx="100941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1100"/>
          </a:p>
        </p:txBody>
      </p:sp>
      <p:sp>
        <p:nvSpPr>
          <p:cNvPr id="829" name="Google Shape;829;p52"/>
          <p:cNvSpPr txBox="1"/>
          <p:nvPr/>
        </p:nvSpPr>
        <p:spPr>
          <a:xfrm>
            <a:off x="555900" y="242900"/>
            <a:ext cx="8493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3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今天报名，选你的起点</a:t>
            </a:r>
            <a:r>
              <a:rPr b="1" lang="en" sz="2300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，6/7,6/13 和6/14,6/20 8:30pm EST</a:t>
            </a:r>
            <a:endParaRPr sz="1100"/>
          </a:p>
        </p:txBody>
      </p:sp>
      <p:sp>
        <p:nvSpPr>
          <p:cNvPr id="830" name="Google Shape;830;p52"/>
          <p:cNvSpPr/>
          <p:nvPr/>
        </p:nvSpPr>
        <p:spPr>
          <a:xfrm>
            <a:off x="4307681" y="585788"/>
            <a:ext cx="528638" cy="14288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52"/>
          <p:cNvSpPr/>
          <p:nvPr/>
        </p:nvSpPr>
        <p:spPr>
          <a:xfrm>
            <a:off x="6065044" y="628650"/>
            <a:ext cx="628650" cy="157163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52"/>
          <p:cNvSpPr txBox="1"/>
          <p:nvPr/>
        </p:nvSpPr>
        <p:spPr>
          <a:xfrm>
            <a:off x="6201873" y="656868"/>
            <a:ext cx="35499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FAFAF8"/>
                </a:solidFill>
                <a:latin typeface="Arial"/>
                <a:ea typeface="Arial"/>
                <a:cs typeface="Arial"/>
                <a:sym typeface="Arial"/>
              </a:rPr>
              <a:t>最划算</a:t>
            </a:r>
            <a:endParaRPr sz="1100"/>
          </a:p>
        </p:txBody>
      </p:sp>
      <p:sp>
        <p:nvSpPr>
          <p:cNvPr id="833" name="Google Shape;833;p52"/>
          <p:cNvSpPr/>
          <p:nvPr/>
        </p:nvSpPr>
        <p:spPr>
          <a:xfrm>
            <a:off x="571450" y="734225"/>
            <a:ext cx="3786300" cy="2885700"/>
          </a:xfrm>
          <a:prstGeom prst="roundRect">
            <a:avLst>
              <a:gd fmla="val 2264" name="adj"/>
            </a:avLst>
          </a:prstGeom>
          <a:solidFill>
            <a:srgbClr val="FFFFFF"/>
          </a:solidFill>
          <a:ln cap="flat" cmpd="sng" w="14275">
            <a:solidFill>
              <a:srgbClr val="4F52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52"/>
          <p:cNvSpPr/>
          <p:nvPr/>
        </p:nvSpPr>
        <p:spPr>
          <a:xfrm>
            <a:off x="571500" y="821524"/>
            <a:ext cx="3786188" cy="893445"/>
          </a:xfrm>
          <a:custGeom>
            <a:rect b="b" l="l" r="r" t="t"/>
            <a:pathLst>
              <a:path extrusionOk="0" h="1066800" w="5048250">
                <a:moveTo>
                  <a:pt x="114300" y="0"/>
                </a:moveTo>
                <a:lnTo>
                  <a:pt x="4933950" y="0"/>
                </a:lnTo>
                <a:cubicBezTo>
                  <a:pt x="5010150" y="0"/>
                  <a:pt x="5048250" y="38100"/>
                  <a:pt x="5048250" y="114300"/>
                </a:cubicBezTo>
                <a:lnTo>
                  <a:pt x="5048250" y="1066800"/>
                </a:lnTo>
                <a:lnTo>
                  <a:pt x="0" y="1066800"/>
                </a:lnTo>
                <a:lnTo>
                  <a:pt x="0" y="114300"/>
                </a:lnTo>
                <a:cubicBezTo>
                  <a:pt x="0" y="38100"/>
                  <a:pt x="38100" y="0"/>
                  <a:pt x="114300" y="0"/>
                </a:cubicBezTo>
                <a:close/>
              </a:path>
            </a:pathLst>
          </a:custGeom>
          <a:solidFill>
            <a:srgbClr val="4F46E5">
              <a:alpha val="12156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52"/>
          <p:cNvSpPr/>
          <p:nvPr/>
        </p:nvSpPr>
        <p:spPr>
          <a:xfrm>
            <a:off x="714375" y="914400"/>
            <a:ext cx="314325" cy="157163"/>
          </a:xfrm>
          <a:prstGeom prst="roundRect">
            <a:avLst>
              <a:gd fmla="val 50000" name="adj"/>
            </a:avLst>
          </a:prstGeom>
          <a:solidFill>
            <a:srgbClr val="4F46E5">
              <a:alpha val="30196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52"/>
          <p:cNvSpPr txBox="1"/>
          <p:nvPr/>
        </p:nvSpPr>
        <p:spPr>
          <a:xfrm>
            <a:off x="750112" y="942618"/>
            <a:ext cx="2428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单节</a:t>
            </a:r>
            <a:endParaRPr sz="1100"/>
          </a:p>
        </p:txBody>
      </p:sp>
      <p:sp>
        <p:nvSpPr>
          <p:cNvPr id="837" name="Google Shape;837;p52"/>
          <p:cNvSpPr txBox="1"/>
          <p:nvPr/>
        </p:nvSpPr>
        <p:spPr>
          <a:xfrm>
            <a:off x="2273513" y="982980"/>
            <a:ext cx="116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rgbClr val="4F46E5"/>
                </a:solidFill>
                <a:latin typeface="Georgia"/>
                <a:ea typeface="Georgia"/>
                <a:cs typeface="Georgia"/>
                <a:sym typeface="Georgia"/>
              </a:rPr>
              <a:t>$1</a:t>
            </a:r>
            <a:r>
              <a:rPr b="1" lang="en" sz="3600">
                <a:solidFill>
                  <a:srgbClr val="4F46E5"/>
                </a:solidFill>
                <a:latin typeface="Georgia"/>
                <a:ea typeface="Georgia"/>
                <a:cs typeface="Georgia"/>
                <a:sym typeface="Georgia"/>
              </a:rPr>
              <a:t>9</a:t>
            </a:r>
            <a:r>
              <a:rPr b="1" i="0" lang="en" sz="3600" u="none" cap="none" strike="noStrike">
                <a:solidFill>
                  <a:srgbClr val="4F46E5"/>
                </a:solidFill>
                <a:latin typeface="Georgia"/>
                <a:ea typeface="Georgia"/>
                <a:cs typeface="Georgia"/>
                <a:sym typeface="Georgia"/>
              </a:rPr>
              <a:t>9</a:t>
            </a:r>
            <a:endParaRPr sz="1100"/>
          </a:p>
        </p:txBody>
      </p:sp>
      <p:sp>
        <p:nvSpPr>
          <p:cNvPr id="838" name="Google Shape;838;p52"/>
          <p:cNvSpPr txBox="1"/>
          <p:nvPr/>
        </p:nvSpPr>
        <p:spPr>
          <a:xfrm>
            <a:off x="2124551" y="1560195"/>
            <a:ext cx="68008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任选一节课</a:t>
            </a:r>
            <a:endParaRPr sz="1100"/>
          </a:p>
        </p:txBody>
      </p:sp>
      <p:sp>
        <p:nvSpPr>
          <p:cNvPr id="839" name="Google Shape;839;p52"/>
          <p:cNvSpPr/>
          <p:nvPr/>
        </p:nvSpPr>
        <p:spPr>
          <a:xfrm>
            <a:off x="714375" y="1743075"/>
            <a:ext cx="3500438" cy="7144"/>
          </a:xfrm>
          <a:prstGeom prst="rect">
            <a:avLst/>
          </a:prstGeom>
          <a:solidFill>
            <a:srgbClr val="4F52A8">
              <a:alpha val="50196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52"/>
          <p:cNvSpPr/>
          <p:nvPr/>
        </p:nvSpPr>
        <p:spPr>
          <a:xfrm>
            <a:off x="821531" y="1964531"/>
            <a:ext cx="71438" cy="71438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52"/>
          <p:cNvSpPr txBox="1"/>
          <p:nvPr/>
        </p:nvSpPr>
        <p:spPr>
          <a:xfrm>
            <a:off x="1001550" y="1926675"/>
            <a:ext cx="2895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任选课程 1</a:t>
            </a:r>
            <a:r>
              <a:rPr lang="en" sz="1000">
                <a:solidFill>
                  <a:srgbClr val="374151"/>
                </a:solidFill>
              </a:rPr>
              <a:t>（Cowork）</a:t>
            </a: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或课程 2</a:t>
            </a:r>
            <a:r>
              <a:rPr lang="en" sz="1000">
                <a:solidFill>
                  <a:srgbClr val="374151"/>
                </a:solidFill>
              </a:rPr>
              <a:t>（Claude Code）</a:t>
            </a:r>
            <a:endParaRPr sz="1100"/>
          </a:p>
        </p:txBody>
      </p:sp>
      <p:sp>
        <p:nvSpPr>
          <p:cNvPr id="842" name="Google Shape;842;p52"/>
          <p:cNvSpPr/>
          <p:nvPr/>
        </p:nvSpPr>
        <p:spPr>
          <a:xfrm>
            <a:off x="821531" y="2293081"/>
            <a:ext cx="71400" cy="7140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52"/>
          <p:cNvSpPr txBox="1"/>
          <p:nvPr/>
        </p:nvSpPr>
        <p:spPr>
          <a:xfrm>
            <a:off x="1001554" y="2255219"/>
            <a:ext cx="13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配套讲义与演示</a:t>
            </a:r>
            <a:r>
              <a:rPr lang="en" sz="1000">
                <a:solidFill>
                  <a:srgbClr val="374151"/>
                </a:solidFill>
              </a:rPr>
              <a:t>项目</a:t>
            </a:r>
            <a:endParaRPr sz="1100"/>
          </a:p>
        </p:txBody>
      </p:sp>
      <p:sp>
        <p:nvSpPr>
          <p:cNvPr id="844" name="Google Shape;844;p52"/>
          <p:cNvSpPr/>
          <p:nvPr/>
        </p:nvSpPr>
        <p:spPr>
          <a:xfrm>
            <a:off x="821531" y="3048385"/>
            <a:ext cx="71400" cy="7140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52"/>
          <p:cNvSpPr txBox="1"/>
          <p:nvPr/>
        </p:nvSpPr>
        <p:spPr>
          <a:xfrm>
            <a:off x="1001554" y="3010523"/>
            <a:ext cx="61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课后回放</a:t>
            </a:r>
            <a:endParaRPr sz="1100"/>
          </a:p>
        </p:txBody>
      </p:sp>
      <p:sp>
        <p:nvSpPr>
          <p:cNvPr id="846" name="Google Shape;846;p52"/>
          <p:cNvSpPr/>
          <p:nvPr/>
        </p:nvSpPr>
        <p:spPr>
          <a:xfrm>
            <a:off x="821531" y="3421856"/>
            <a:ext cx="71438" cy="71438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52"/>
          <p:cNvSpPr txBox="1"/>
          <p:nvPr/>
        </p:nvSpPr>
        <p:spPr>
          <a:xfrm>
            <a:off x="1001551" y="3384000"/>
            <a:ext cx="1891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74151"/>
                </a:solidFill>
              </a:rPr>
              <a:t>专属</a:t>
            </a: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学员支持群 + </a:t>
            </a:r>
            <a:r>
              <a:rPr lang="en" sz="1000">
                <a:solidFill>
                  <a:srgbClr val="374151"/>
                </a:solidFill>
              </a:rPr>
              <a:t>组织答疑</a:t>
            </a:r>
            <a:endParaRPr sz="1100"/>
          </a:p>
        </p:txBody>
      </p:sp>
      <p:sp>
        <p:nvSpPr>
          <p:cNvPr id="848" name="Google Shape;848;p52"/>
          <p:cNvSpPr/>
          <p:nvPr/>
        </p:nvSpPr>
        <p:spPr>
          <a:xfrm>
            <a:off x="4786325" y="821525"/>
            <a:ext cx="3786300" cy="2798400"/>
          </a:xfrm>
          <a:prstGeom prst="roundRect">
            <a:avLst>
              <a:gd fmla="val 2264" name="adj"/>
            </a:avLst>
          </a:prstGeom>
          <a:solidFill>
            <a:srgbClr val="FFFFFF"/>
          </a:solidFill>
          <a:ln cap="flat" cmpd="sng" w="19050">
            <a:solidFill>
              <a:srgbClr val="EA580C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52"/>
          <p:cNvSpPr/>
          <p:nvPr/>
        </p:nvSpPr>
        <p:spPr>
          <a:xfrm>
            <a:off x="4786325" y="821524"/>
            <a:ext cx="3786188" cy="893445"/>
          </a:xfrm>
          <a:custGeom>
            <a:rect b="b" l="l" r="r" t="t"/>
            <a:pathLst>
              <a:path extrusionOk="0" h="1066800" w="5048250">
                <a:moveTo>
                  <a:pt x="114300" y="0"/>
                </a:moveTo>
                <a:lnTo>
                  <a:pt x="4933950" y="0"/>
                </a:lnTo>
                <a:cubicBezTo>
                  <a:pt x="5010150" y="0"/>
                  <a:pt x="5048250" y="38100"/>
                  <a:pt x="5048250" y="114300"/>
                </a:cubicBezTo>
                <a:lnTo>
                  <a:pt x="5048250" y="1066800"/>
                </a:lnTo>
                <a:lnTo>
                  <a:pt x="0" y="1066800"/>
                </a:lnTo>
                <a:lnTo>
                  <a:pt x="0" y="114300"/>
                </a:lnTo>
                <a:cubicBezTo>
                  <a:pt x="0" y="38100"/>
                  <a:pt x="38100" y="0"/>
                  <a:pt x="114300" y="0"/>
                </a:cubicBez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52"/>
          <p:cNvSpPr/>
          <p:nvPr/>
        </p:nvSpPr>
        <p:spPr>
          <a:xfrm>
            <a:off x="4929188" y="914400"/>
            <a:ext cx="542925" cy="157163"/>
          </a:xfrm>
          <a:prstGeom prst="roundRect">
            <a:avLst>
              <a:gd fmla="val 50000" name="adj"/>
            </a:avLst>
          </a:prstGeom>
          <a:solidFill>
            <a:srgbClr val="FAFAF8">
              <a:alpha val="25098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52"/>
          <p:cNvSpPr txBox="1"/>
          <p:nvPr/>
        </p:nvSpPr>
        <p:spPr>
          <a:xfrm>
            <a:off x="4892109" y="935300"/>
            <a:ext cx="61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两节全包</a:t>
            </a:r>
            <a:endParaRPr sz="1100"/>
          </a:p>
        </p:txBody>
      </p:sp>
      <p:sp>
        <p:nvSpPr>
          <p:cNvPr id="852" name="Google Shape;852;p52"/>
          <p:cNvSpPr/>
          <p:nvPr/>
        </p:nvSpPr>
        <p:spPr>
          <a:xfrm>
            <a:off x="7886700" y="914400"/>
            <a:ext cx="514350" cy="157163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52"/>
          <p:cNvSpPr txBox="1"/>
          <p:nvPr/>
        </p:nvSpPr>
        <p:spPr>
          <a:xfrm>
            <a:off x="7969183" y="942618"/>
            <a:ext cx="3495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FAFAF8"/>
                </a:solidFill>
                <a:latin typeface="Arial"/>
                <a:ea typeface="Arial"/>
                <a:cs typeface="Arial"/>
                <a:sym typeface="Arial"/>
              </a:rPr>
              <a:t>省 $</a:t>
            </a:r>
            <a:r>
              <a:rPr b="1" lang="en" sz="700">
                <a:solidFill>
                  <a:srgbClr val="FAFAF8"/>
                </a:solidFill>
              </a:rPr>
              <a:t>49</a:t>
            </a:r>
            <a:endParaRPr sz="1100"/>
          </a:p>
        </p:txBody>
      </p:sp>
      <p:sp>
        <p:nvSpPr>
          <p:cNvPr id="854" name="Google Shape;854;p52"/>
          <p:cNvSpPr txBox="1"/>
          <p:nvPr/>
        </p:nvSpPr>
        <p:spPr>
          <a:xfrm>
            <a:off x="6419317" y="982980"/>
            <a:ext cx="1305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$</a:t>
            </a:r>
            <a:r>
              <a:rPr b="1" lang="en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349</a:t>
            </a:r>
            <a:endParaRPr sz="1100"/>
          </a:p>
        </p:txBody>
      </p:sp>
      <p:sp>
        <p:nvSpPr>
          <p:cNvPr id="855" name="Google Shape;855;p52"/>
          <p:cNvSpPr/>
          <p:nvPr/>
        </p:nvSpPr>
        <p:spPr>
          <a:xfrm>
            <a:off x="4929188" y="1743075"/>
            <a:ext cx="3500438" cy="7144"/>
          </a:xfrm>
          <a:prstGeom prst="rect">
            <a:avLst/>
          </a:prstGeom>
          <a:solidFill>
            <a:srgbClr val="EA580C">
              <a:alpha val="4000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52"/>
          <p:cNvSpPr/>
          <p:nvPr/>
        </p:nvSpPr>
        <p:spPr>
          <a:xfrm>
            <a:off x="5036344" y="1964531"/>
            <a:ext cx="71438" cy="71438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52"/>
          <p:cNvSpPr txBox="1"/>
          <p:nvPr/>
        </p:nvSpPr>
        <p:spPr>
          <a:xfrm>
            <a:off x="5216386" y="1926674"/>
            <a:ext cx="2992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课程 1</a:t>
            </a:r>
            <a:r>
              <a:rPr lang="en" sz="1000">
                <a:solidFill>
                  <a:srgbClr val="374151"/>
                </a:solidFill>
              </a:rPr>
              <a:t>（Cowork）</a:t>
            </a: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+ 课程 2</a:t>
            </a:r>
            <a:r>
              <a:rPr lang="en" sz="1000">
                <a:solidFill>
                  <a:srgbClr val="374151"/>
                </a:solidFill>
              </a:rPr>
              <a:t>（Claude Code）</a:t>
            </a: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全包</a:t>
            </a:r>
            <a:endParaRPr sz="1100"/>
          </a:p>
        </p:txBody>
      </p:sp>
      <p:sp>
        <p:nvSpPr>
          <p:cNvPr id="858" name="Google Shape;858;p52"/>
          <p:cNvSpPr/>
          <p:nvPr/>
        </p:nvSpPr>
        <p:spPr>
          <a:xfrm>
            <a:off x="5036344" y="2300568"/>
            <a:ext cx="71400" cy="71400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52"/>
          <p:cNvSpPr txBox="1"/>
          <p:nvPr/>
        </p:nvSpPr>
        <p:spPr>
          <a:xfrm>
            <a:off x="5216366" y="2262706"/>
            <a:ext cx="13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配套讲义与演示</a:t>
            </a:r>
            <a:r>
              <a:rPr lang="en" sz="1000">
                <a:solidFill>
                  <a:srgbClr val="374151"/>
                </a:solidFill>
              </a:rPr>
              <a:t>项目</a:t>
            </a:r>
            <a:endParaRPr sz="1100"/>
          </a:p>
        </p:txBody>
      </p:sp>
      <p:sp>
        <p:nvSpPr>
          <p:cNvPr id="860" name="Google Shape;860;p52"/>
          <p:cNvSpPr/>
          <p:nvPr/>
        </p:nvSpPr>
        <p:spPr>
          <a:xfrm>
            <a:off x="5036344" y="3085819"/>
            <a:ext cx="71400" cy="71400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52"/>
          <p:cNvSpPr txBox="1"/>
          <p:nvPr/>
        </p:nvSpPr>
        <p:spPr>
          <a:xfrm>
            <a:off x="5216366" y="3047957"/>
            <a:ext cx="61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课后回放</a:t>
            </a:r>
            <a:endParaRPr sz="1100"/>
          </a:p>
        </p:txBody>
      </p:sp>
      <p:sp>
        <p:nvSpPr>
          <p:cNvPr id="862" name="Google Shape;862;p52"/>
          <p:cNvSpPr/>
          <p:nvPr/>
        </p:nvSpPr>
        <p:spPr>
          <a:xfrm>
            <a:off x="5036344" y="3421856"/>
            <a:ext cx="71438" cy="71438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52"/>
          <p:cNvSpPr txBox="1"/>
          <p:nvPr/>
        </p:nvSpPr>
        <p:spPr>
          <a:xfrm>
            <a:off x="5216366" y="3383994"/>
            <a:ext cx="2118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专属学员支持群 + </a:t>
            </a:r>
            <a:r>
              <a:rPr lang="en" sz="1000">
                <a:solidFill>
                  <a:srgbClr val="374151"/>
                </a:solidFill>
              </a:rPr>
              <a:t>组织</a:t>
            </a: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答疑</a:t>
            </a:r>
            <a:endParaRPr sz="1100"/>
          </a:p>
        </p:txBody>
      </p:sp>
      <p:sp>
        <p:nvSpPr>
          <p:cNvPr id="864" name="Google Shape;864;p52"/>
          <p:cNvSpPr txBox="1"/>
          <p:nvPr/>
        </p:nvSpPr>
        <p:spPr>
          <a:xfrm>
            <a:off x="6356008" y="4105513"/>
            <a:ext cx="646795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立即报名</a:t>
            </a:r>
            <a:endParaRPr sz="1100"/>
          </a:p>
        </p:txBody>
      </p:sp>
      <p:sp>
        <p:nvSpPr>
          <p:cNvPr id="865" name="Google Shape;865;p52"/>
          <p:cNvSpPr txBox="1"/>
          <p:nvPr/>
        </p:nvSpPr>
        <p:spPr>
          <a:xfrm>
            <a:off x="2893425" y="4129075"/>
            <a:ext cx="321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A580C"/>
                </a:solidFill>
              </a:rPr>
              <a:t>Payment</a:t>
            </a:r>
            <a:endParaRPr b="1">
              <a:solidFill>
                <a:srgbClr val="EA580C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A580C"/>
                </a:solidFill>
              </a:rPr>
              <a:t>Zelle： </a:t>
            </a:r>
            <a:r>
              <a:rPr b="1" lang="en" u="sng">
                <a:solidFill>
                  <a:schemeClr val="hlink"/>
                </a:solidFill>
                <a:hlinkClick r:id="rId4"/>
              </a:rPr>
              <a:t>info@elitecoach101.com</a:t>
            </a:r>
            <a:endParaRPr b="1">
              <a:solidFill>
                <a:srgbClr val="EA580C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A580C"/>
                </a:solidFill>
              </a:rPr>
              <a:t>Wechat： elitecoach101 </a:t>
            </a:r>
            <a:endParaRPr/>
          </a:p>
        </p:txBody>
      </p:sp>
      <p:sp>
        <p:nvSpPr>
          <p:cNvPr id="866" name="Google Shape;866;p52"/>
          <p:cNvSpPr txBox="1"/>
          <p:nvPr/>
        </p:nvSpPr>
        <p:spPr>
          <a:xfrm>
            <a:off x="8650617" y="4927759"/>
            <a:ext cx="100941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1100"/>
          </a:p>
        </p:txBody>
      </p:sp>
      <p:sp>
        <p:nvSpPr>
          <p:cNvPr id="867" name="Google Shape;867;p52"/>
          <p:cNvSpPr/>
          <p:nvPr/>
        </p:nvSpPr>
        <p:spPr>
          <a:xfrm>
            <a:off x="816706" y="2670088"/>
            <a:ext cx="71400" cy="7140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52"/>
          <p:cNvSpPr txBox="1"/>
          <p:nvPr/>
        </p:nvSpPr>
        <p:spPr>
          <a:xfrm>
            <a:off x="996729" y="2632226"/>
            <a:ext cx="13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74151"/>
                </a:solidFill>
              </a:rPr>
              <a:t>课后实战项目</a:t>
            </a:r>
            <a:endParaRPr sz="1100"/>
          </a:p>
        </p:txBody>
      </p:sp>
      <p:sp>
        <p:nvSpPr>
          <p:cNvPr id="869" name="Google Shape;869;p52"/>
          <p:cNvSpPr/>
          <p:nvPr/>
        </p:nvSpPr>
        <p:spPr>
          <a:xfrm>
            <a:off x="5031519" y="2700036"/>
            <a:ext cx="71400" cy="71400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52"/>
          <p:cNvSpPr txBox="1"/>
          <p:nvPr/>
        </p:nvSpPr>
        <p:spPr>
          <a:xfrm>
            <a:off x="5211541" y="2662174"/>
            <a:ext cx="13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74151"/>
                </a:solidFill>
              </a:rPr>
              <a:t>课后实战项目</a:t>
            </a:r>
            <a:endParaRPr sz="1100"/>
          </a:p>
        </p:txBody>
      </p:sp>
      <p:pic>
        <p:nvPicPr>
          <p:cNvPr id="871" name="Google Shape;871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7326" y="3635988"/>
            <a:ext cx="1449900" cy="1444996"/>
          </a:xfrm>
          <a:prstGeom prst="rect">
            <a:avLst/>
          </a:prstGeom>
          <a:solidFill>
            <a:srgbClr val="FAFAF8"/>
          </a:solidFill>
          <a:ln>
            <a:noFill/>
          </a:ln>
        </p:spPr>
      </p:pic>
      <p:pic>
        <p:nvPicPr>
          <p:cNvPr id="872" name="Google Shape;872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300" y="3636000"/>
            <a:ext cx="1564463" cy="156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38"/>
          <p:cNvGrpSpPr/>
          <p:nvPr/>
        </p:nvGrpSpPr>
        <p:grpSpPr>
          <a:xfrm>
            <a:off x="-714375" y="-1571625"/>
            <a:ext cx="11358563" cy="7429500"/>
            <a:chOff x="-952500" y="-2095500"/>
            <a:chExt cx="15144750" cy="9906000"/>
          </a:xfrm>
        </p:grpSpPr>
        <p:sp>
          <p:nvSpPr>
            <p:cNvPr id="246" name="Google Shape;246;p3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AFAF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2095500" y="762000"/>
              <a:ext cx="8001000" cy="4953000"/>
            </a:xfrm>
            <a:prstGeom prst="ellipse">
              <a:avLst/>
            </a:prstGeom>
            <a:gradFill>
              <a:gsLst>
                <a:gs pos="0">
                  <a:srgbClr val="E8854C">
                    <a:alpha val="7058"/>
                  </a:srgbClr>
                </a:gs>
                <a:gs pos="100000">
                  <a:srgbClr val="E8854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8858250" y="-2095500"/>
              <a:ext cx="5334000" cy="5334000"/>
            </a:xfrm>
            <a:prstGeom prst="ellipse">
              <a:avLst/>
            </a:prstGeom>
            <a:noFill/>
            <a:ln cap="flat" cmpd="sng" w="9525">
              <a:solidFill>
                <a:srgbClr val="E2E8F0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9620250" y="-1333500"/>
              <a:ext cx="3810000" cy="3810000"/>
            </a:xfrm>
            <a:prstGeom prst="ellipse">
              <a:avLst/>
            </a:prstGeom>
            <a:noFill/>
            <a:ln cap="flat" cmpd="sng" w="9525">
              <a:solidFill>
                <a:srgbClr val="E2E8F0">
                  <a:alpha val="2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10287000" y="-666750"/>
              <a:ext cx="2476500" cy="2476500"/>
            </a:xfrm>
            <a:prstGeom prst="ellipse">
              <a:avLst/>
            </a:prstGeom>
            <a:solidFill>
              <a:srgbClr val="4F46E5">
                <a:alpha val="3921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-952500" y="4572000"/>
              <a:ext cx="3238500" cy="3238500"/>
            </a:xfrm>
            <a:prstGeom prst="ellipse">
              <a:avLst/>
            </a:prstGeom>
            <a:noFill/>
            <a:ln cap="flat" cmpd="sng" w="9525">
              <a:solidFill>
                <a:srgbClr val="EA580C">
                  <a:alpha val="1215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-285750" y="5238750"/>
              <a:ext cx="1905000" cy="1905000"/>
            </a:xfrm>
            <a:prstGeom prst="ellipse">
              <a:avLst/>
            </a:prstGeom>
            <a:solidFill>
              <a:srgbClr val="EA580C">
                <a:alpha val="3921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10401300" y="1828800"/>
              <a:ext cx="57150" cy="57150"/>
            </a:xfrm>
            <a:prstGeom prst="ellipse">
              <a:avLst/>
            </a:prstGeom>
            <a:solidFill>
              <a:srgbClr val="E2E8F0">
                <a:alpha val="65098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10696575" y="1647825"/>
              <a:ext cx="38100" cy="38100"/>
            </a:xfrm>
            <a:prstGeom prst="ellipse">
              <a:avLst/>
            </a:prstGeom>
            <a:solidFill>
              <a:srgbClr val="E2E8F0">
                <a:alpha val="5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10910888" y="2024062"/>
              <a:ext cx="47625" cy="47625"/>
            </a:xfrm>
            <a:prstGeom prst="ellipse">
              <a:avLst/>
            </a:prstGeom>
            <a:solidFill>
              <a:srgbClr val="E2E8F0">
                <a:alpha val="4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10222230" y="2125980"/>
              <a:ext cx="34290" cy="34290"/>
            </a:xfrm>
            <a:prstGeom prst="ellipse">
              <a:avLst/>
            </a:prstGeom>
            <a:solidFill>
              <a:srgbClr val="E2E8F0">
                <a:alpha val="34901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11077575" y="1790700"/>
              <a:ext cx="38100" cy="38100"/>
            </a:xfrm>
            <a:prstGeom prst="ellipse">
              <a:avLst/>
            </a:prstGeom>
            <a:solidFill>
              <a:srgbClr val="E2E8F0">
                <a:alpha val="3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1452562" y="5262562"/>
              <a:ext cx="47625" cy="47625"/>
            </a:xfrm>
            <a:prstGeom prst="ellipse">
              <a:avLst/>
            </a:prstGeom>
            <a:solidFill>
              <a:srgbClr val="EA580C">
                <a:alpha val="2196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1171575" y="5553075"/>
              <a:ext cx="38100" cy="38100"/>
            </a:xfrm>
            <a:prstGeom prst="ellipse">
              <a:avLst/>
            </a:prstGeom>
            <a:solidFill>
              <a:srgbClr val="EA580C">
                <a:alpha val="16078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1652588" y="5605462"/>
              <a:ext cx="28575" cy="28575"/>
            </a:xfrm>
            <a:prstGeom prst="ellipse">
              <a:avLst/>
            </a:prstGeom>
            <a:solidFill>
              <a:srgbClr val="EA580C">
                <a:alpha val="12941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1" name="Google Shape;26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92" y="71438"/>
            <a:ext cx="454540" cy="62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38"/>
          <p:cNvGrpSpPr/>
          <p:nvPr/>
        </p:nvGrpSpPr>
        <p:grpSpPr>
          <a:xfrm>
            <a:off x="3486105" y="671513"/>
            <a:ext cx="2171789" cy="271463"/>
            <a:chOff x="4648140" y="895350"/>
            <a:chExt cx="2895719" cy="361950"/>
          </a:xfrm>
        </p:grpSpPr>
        <p:sp>
          <p:nvSpPr>
            <p:cNvPr id="263" name="Google Shape;263;p38"/>
            <p:cNvSpPr/>
            <p:nvPr/>
          </p:nvSpPr>
          <p:spPr>
            <a:xfrm>
              <a:off x="4953000" y="895350"/>
              <a:ext cx="2286000" cy="36195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14117"/>
              </a:srgbClr>
            </a:solidFill>
            <a:ln cap="flat" cmpd="sng" w="9525">
              <a:solidFill>
                <a:srgbClr val="EA580C">
                  <a:alpha val="45098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8"/>
            <p:cNvSpPr txBox="1"/>
            <p:nvPr/>
          </p:nvSpPr>
          <p:spPr>
            <a:xfrm>
              <a:off x="4648140" y="1002506"/>
              <a:ext cx="2895719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8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北美华人领域专家 · 职场 · 创业 · 副业</a:t>
              </a:r>
              <a:endParaRPr sz="1100"/>
            </a:p>
          </p:txBody>
        </p:sp>
      </p:grpSp>
      <p:grpSp>
        <p:nvGrpSpPr>
          <p:cNvPr id="265" name="Google Shape;265;p38"/>
          <p:cNvGrpSpPr/>
          <p:nvPr/>
        </p:nvGrpSpPr>
        <p:grpSpPr>
          <a:xfrm>
            <a:off x="1635547" y="1570911"/>
            <a:ext cx="5872907" cy="1711643"/>
            <a:chOff x="2180729" y="2094548"/>
            <a:chExt cx="7830543" cy="2282190"/>
          </a:xfrm>
        </p:grpSpPr>
        <p:sp>
          <p:nvSpPr>
            <p:cNvPr id="266" name="Google Shape;266;p38"/>
            <p:cNvSpPr txBox="1"/>
            <p:nvPr/>
          </p:nvSpPr>
          <p:spPr>
            <a:xfrm>
              <a:off x="2180729" y="2094548"/>
              <a:ext cx="7830543" cy="1005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700" u="none" cap="none" strike="noStrike">
                  <a:solidFill>
                    <a:srgbClr val="EA580C"/>
                  </a:solidFill>
                  <a:latin typeface="Georgia"/>
                  <a:ea typeface="Georgia"/>
                  <a:cs typeface="Georgia"/>
                  <a:sym typeface="Georgia"/>
                </a:rPr>
                <a:t>AI 已经帮别人做倍增了</a:t>
              </a:r>
              <a:endParaRPr sz="1100"/>
            </a:p>
          </p:txBody>
        </p:sp>
        <p:sp>
          <p:nvSpPr>
            <p:cNvPr id="267" name="Google Shape;267;p38"/>
            <p:cNvSpPr txBox="1"/>
            <p:nvPr/>
          </p:nvSpPr>
          <p:spPr>
            <a:xfrm>
              <a:off x="2996756" y="2951798"/>
              <a:ext cx="6198489" cy="1005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7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为什么还没有你？</a:t>
              </a:r>
              <a:endParaRPr sz="1100"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5448300" y="3733800"/>
              <a:ext cx="1295400" cy="28575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EA580C"/>
                </a:gs>
                <a:gs pos="100000">
                  <a:srgbClr val="D9770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8"/>
            <p:cNvSpPr txBox="1"/>
            <p:nvPr/>
          </p:nvSpPr>
          <p:spPr>
            <a:xfrm>
              <a:off x="3750135" y="3980498"/>
              <a:ext cx="4691729" cy="396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专业积累 × AI = 倍增收入 + 创业可能</a:t>
              </a:r>
              <a:endParaRPr sz="1100"/>
            </a:p>
          </p:txBody>
        </p:sp>
      </p:grpSp>
      <p:grpSp>
        <p:nvGrpSpPr>
          <p:cNvPr id="270" name="Google Shape;270;p38"/>
          <p:cNvGrpSpPr/>
          <p:nvPr/>
        </p:nvGrpSpPr>
        <p:grpSpPr>
          <a:xfrm>
            <a:off x="3783634" y="3757613"/>
            <a:ext cx="1576800" cy="307299"/>
            <a:chOff x="5044845" y="5010150"/>
            <a:chExt cx="2102400" cy="409732"/>
          </a:xfrm>
        </p:grpSpPr>
        <p:sp>
          <p:nvSpPr>
            <p:cNvPr id="271" name="Google Shape;271;p38"/>
            <p:cNvSpPr/>
            <p:nvPr/>
          </p:nvSpPr>
          <p:spPr>
            <a:xfrm>
              <a:off x="5238750" y="5010150"/>
              <a:ext cx="1714500" cy="9525"/>
            </a:xfrm>
            <a:prstGeom prst="rect">
              <a:avLst/>
            </a:prstGeom>
            <a:solidFill>
              <a:srgbClr val="E2E8F0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8"/>
            <p:cNvSpPr txBox="1"/>
            <p:nvPr/>
          </p:nvSpPr>
          <p:spPr>
            <a:xfrm>
              <a:off x="5044845" y="5193982"/>
              <a:ext cx="2102400" cy="22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sp>
        <p:nvSpPr>
          <p:cNvPr id="273" name="Google Shape;273;p38"/>
          <p:cNvSpPr txBox="1"/>
          <p:nvPr/>
        </p:nvSpPr>
        <p:spPr>
          <a:xfrm>
            <a:off x="8650617" y="4927759"/>
            <a:ext cx="100941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767" y="71438"/>
            <a:ext cx="454541" cy="6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9"/>
          <p:cNvSpPr/>
          <p:nvPr/>
        </p:nvSpPr>
        <p:spPr>
          <a:xfrm>
            <a:off x="428625" y="200025"/>
            <a:ext cx="35700" cy="371400"/>
          </a:xfrm>
          <a:prstGeom prst="roundRect">
            <a:avLst>
              <a:gd fmla="val 4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9"/>
          <p:cNvSpPr txBox="1"/>
          <p:nvPr/>
        </p:nvSpPr>
        <p:spPr>
          <a:xfrm>
            <a:off x="547197" y="193600"/>
            <a:ext cx="5124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" sz="1900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Claude</a:t>
            </a:r>
            <a:r>
              <a:rPr b="1" i="0" lang="en" sz="19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能帮你解决什么问题？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9"/>
          <p:cNvSpPr/>
          <p:nvPr/>
        </p:nvSpPr>
        <p:spPr>
          <a:xfrm>
            <a:off x="428625" y="685800"/>
            <a:ext cx="8286750" cy="7144"/>
          </a:xfrm>
          <a:custGeom>
            <a:rect b="b" l="l" r="r" t="t"/>
            <a:pathLst>
              <a:path extrusionOk="0" h="9525" w="11049000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cap="flat" cmpd="sng" w="1427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39"/>
          <p:cNvSpPr txBox="1"/>
          <p:nvPr/>
        </p:nvSpPr>
        <p:spPr>
          <a:xfrm>
            <a:off x="8650617" y="255745"/>
            <a:ext cx="100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9"/>
          <p:cNvSpPr/>
          <p:nvPr/>
        </p:nvSpPr>
        <p:spPr>
          <a:xfrm>
            <a:off x="428625" y="1400175"/>
            <a:ext cx="4000500" cy="928800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14275">
            <a:solidFill>
              <a:srgbClr val="EA580C">
                <a:alpha val="5019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9"/>
          <p:cNvSpPr/>
          <p:nvPr/>
        </p:nvSpPr>
        <p:spPr>
          <a:xfrm>
            <a:off x="428625" y="1400175"/>
            <a:ext cx="4000500" cy="2850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9"/>
          <p:cNvSpPr txBox="1"/>
          <p:nvPr/>
        </p:nvSpPr>
        <p:spPr>
          <a:xfrm>
            <a:off x="612934" y="1538049"/>
            <a:ext cx="2821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A · 每天重复工作太多，太耗时间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9"/>
          <p:cNvSpPr txBox="1"/>
          <p:nvPr/>
        </p:nvSpPr>
        <p:spPr>
          <a:xfrm>
            <a:off x="618648" y="1772363"/>
            <a:ext cx="251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邮件 · 报告 · 数据整理 · 会议纪要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9"/>
          <p:cNvSpPr txBox="1"/>
          <p:nvPr/>
        </p:nvSpPr>
        <p:spPr>
          <a:xfrm>
            <a:off x="618648" y="2115263"/>
            <a:ext cx="2751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→ 让 AI 帮你自动化，把时间还给自己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9"/>
          <p:cNvSpPr/>
          <p:nvPr/>
        </p:nvSpPr>
        <p:spPr>
          <a:xfrm>
            <a:off x="4714875" y="1400175"/>
            <a:ext cx="4000500" cy="928800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14275">
            <a:solidFill>
              <a:srgbClr val="4F46E5">
                <a:alpha val="5019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9"/>
          <p:cNvSpPr/>
          <p:nvPr/>
        </p:nvSpPr>
        <p:spPr>
          <a:xfrm>
            <a:off x="4714875" y="1400175"/>
            <a:ext cx="4000500" cy="28500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9"/>
          <p:cNvSpPr txBox="1"/>
          <p:nvPr/>
        </p:nvSpPr>
        <p:spPr>
          <a:xfrm>
            <a:off x="4899184" y="1538049"/>
            <a:ext cx="2280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B · 用了 AI，但感觉没翻倍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9"/>
          <p:cNvSpPr txBox="1"/>
          <p:nvPr/>
        </p:nvSpPr>
        <p:spPr>
          <a:xfrm>
            <a:off x="4904898" y="1772363"/>
            <a:ext cx="2912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Chat 类 AI 只给通用答案 · AI 不懂你的专业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9"/>
          <p:cNvSpPr txBox="1"/>
          <p:nvPr/>
        </p:nvSpPr>
        <p:spPr>
          <a:xfrm>
            <a:off x="4904898" y="2115263"/>
            <a:ext cx="2863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→ 找到正确用法，差点意思变大幅提升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9"/>
          <p:cNvSpPr/>
          <p:nvPr/>
        </p:nvSpPr>
        <p:spPr>
          <a:xfrm>
            <a:off x="428625" y="2443163"/>
            <a:ext cx="4000500" cy="928800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9525">
            <a:solidFill>
              <a:srgbClr val="16A34A">
                <a:alpha val="5019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9"/>
          <p:cNvSpPr/>
          <p:nvPr/>
        </p:nvSpPr>
        <p:spPr>
          <a:xfrm>
            <a:off x="428625" y="2443163"/>
            <a:ext cx="4000500" cy="28500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9"/>
          <p:cNvSpPr txBox="1"/>
          <p:nvPr/>
        </p:nvSpPr>
        <p:spPr>
          <a:xfrm>
            <a:off x="612934" y="2581037"/>
            <a:ext cx="2147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C · 想打造自己的 AI 工具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9"/>
          <p:cNvSpPr txBox="1"/>
          <p:nvPr/>
        </p:nvSpPr>
        <p:spPr>
          <a:xfrm>
            <a:off x="618648" y="2815351"/>
            <a:ext cx="281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不依赖别人 · 把专业知识变成专属 AI 助手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9"/>
          <p:cNvSpPr txBox="1"/>
          <p:nvPr/>
        </p:nvSpPr>
        <p:spPr>
          <a:xfrm>
            <a:off x="618648" y="3158251"/>
            <a:ext cx="2752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→ 零代码也能做 · Claude Code + MCP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9"/>
          <p:cNvSpPr/>
          <p:nvPr/>
        </p:nvSpPr>
        <p:spPr>
          <a:xfrm>
            <a:off x="4714875" y="2443163"/>
            <a:ext cx="4000500" cy="928800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9525">
            <a:solidFill>
              <a:srgbClr val="D97706">
                <a:alpha val="5019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9"/>
          <p:cNvSpPr/>
          <p:nvPr/>
        </p:nvSpPr>
        <p:spPr>
          <a:xfrm>
            <a:off x="4714875" y="2443163"/>
            <a:ext cx="4000500" cy="28500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9"/>
          <p:cNvSpPr txBox="1"/>
          <p:nvPr/>
        </p:nvSpPr>
        <p:spPr>
          <a:xfrm>
            <a:off x="4899184" y="2581037"/>
            <a:ext cx="2716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D · 想用 AI 赚钱，把专业变收入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9"/>
          <p:cNvSpPr txBox="1"/>
          <p:nvPr/>
        </p:nvSpPr>
        <p:spPr>
          <a:xfrm>
            <a:off x="4904898" y="2815351"/>
            <a:ext cx="2711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知识库问答 · 报告自动生成 · 服务客户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9"/>
          <p:cNvSpPr txBox="1"/>
          <p:nvPr/>
        </p:nvSpPr>
        <p:spPr>
          <a:xfrm>
            <a:off x="4904898" y="3158251"/>
            <a:ext cx="2555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D97706"/>
                </a:solidFill>
                <a:latin typeface="Arial"/>
                <a:ea typeface="Arial"/>
                <a:cs typeface="Arial"/>
                <a:sym typeface="Arial"/>
              </a:rPr>
              <a:t>→ AI 直接变成创造商业价值的武器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9"/>
          <p:cNvSpPr/>
          <p:nvPr/>
        </p:nvSpPr>
        <p:spPr>
          <a:xfrm>
            <a:off x="428625" y="3486150"/>
            <a:ext cx="8286750" cy="7144"/>
          </a:xfrm>
          <a:custGeom>
            <a:rect b="b" l="l" r="r" t="t"/>
            <a:pathLst>
              <a:path extrusionOk="0" h="9525" w="11049000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39"/>
          <p:cNvSpPr/>
          <p:nvPr/>
        </p:nvSpPr>
        <p:spPr>
          <a:xfrm>
            <a:off x="446484" y="3714750"/>
            <a:ext cx="8286900" cy="428700"/>
          </a:xfrm>
          <a:prstGeom prst="roundRect">
            <a:avLst>
              <a:gd fmla="val 16667" name="adj"/>
            </a:avLst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9"/>
          <p:cNvSpPr txBox="1"/>
          <p:nvPr/>
        </p:nvSpPr>
        <p:spPr>
          <a:xfrm>
            <a:off x="2482736" y="3826169"/>
            <a:ext cx="423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你最想解决哪个？告诉我 A / B / C / D</a:t>
            </a:r>
            <a:r>
              <a:rPr b="1" i="0" lang="en" sz="10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9"/>
          <p:cNvSpPr txBox="1"/>
          <p:nvPr/>
        </p:nvSpPr>
        <p:spPr>
          <a:xfrm>
            <a:off x="8650617" y="4927759"/>
            <a:ext cx="100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40"/>
          <p:cNvGrpSpPr/>
          <p:nvPr/>
        </p:nvGrpSpPr>
        <p:grpSpPr>
          <a:xfrm>
            <a:off x="0" y="0"/>
            <a:ext cx="9144000" cy="5286375"/>
            <a:chOff x="0" y="0"/>
            <a:chExt cx="12192000" cy="7048500"/>
          </a:xfrm>
        </p:grpSpPr>
        <p:sp>
          <p:nvSpPr>
            <p:cNvPr id="313" name="Google Shape;313;p4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AFAF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11310938" y="433388"/>
              <a:ext cx="47700" cy="47700"/>
            </a:xfrm>
            <a:prstGeom prst="ellipse">
              <a:avLst/>
            </a:prstGeom>
            <a:solidFill>
              <a:srgbClr val="E2E8F0">
                <a:alpha val="50199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11553825" y="304800"/>
              <a:ext cx="38100" cy="38100"/>
            </a:xfrm>
            <a:prstGeom prst="ellipse">
              <a:avLst/>
            </a:prstGeom>
            <a:solidFill>
              <a:srgbClr val="E2E8F0">
                <a:alpha val="4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11434762" y="604838"/>
              <a:ext cx="28500" cy="28500"/>
            </a:xfrm>
            <a:prstGeom prst="ellipse">
              <a:avLst/>
            </a:prstGeom>
            <a:solidFill>
              <a:srgbClr val="E2E8F0">
                <a:alpha val="30199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142875" y="5905500"/>
              <a:ext cx="1143000" cy="1143000"/>
            </a:xfrm>
            <a:prstGeom prst="ellipse">
              <a:avLst/>
            </a:prstGeom>
            <a:solidFill>
              <a:srgbClr val="EA580C">
                <a:alpha val="392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8" name="Google Shape;31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92" y="71438"/>
            <a:ext cx="454541" cy="62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40"/>
          <p:cNvGrpSpPr/>
          <p:nvPr/>
        </p:nvGrpSpPr>
        <p:grpSpPr>
          <a:xfrm>
            <a:off x="3273963" y="255745"/>
            <a:ext cx="5489881" cy="380160"/>
            <a:chOff x="4365284" y="340995"/>
            <a:chExt cx="7319841" cy="506880"/>
          </a:xfrm>
        </p:grpSpPr>
        <p:sp>
          <p:nvSpPr>
            <p:cNvPr id="320" name="Google Shape;320;p40"/>
            <p:cNvSpPr txBox="1"/>
            <p:nvPr/>
          </p:nvSpPr>
          <p:spPr>
            <a:xfrm>
              <a:off x="11517725" y="340995"/>
              <a:ext cx="1674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0"/>
            <p:cNvSpPr txBox="1"/>
            <p:nvPr/>
          </p:nvSpPr>
          <p:spPr>
            <a:xfrm>
              <a:off x="4365284" y="345758"/>
              <a:ext cx="3461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你认识他们吗？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5676900" y="828675"/>
              <a:ext cx="838200" cy="19200"/>
            </a:xfrm>
            <a:prstGeom prst="roundRect">
              <a:avLst>
                <a:gd fmla="val 50000" name="adj"/>
              </a:avLst>
            </a:pr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40"/>
          <p:cNvGrpSpPr/>
          <p:nvPr/>
        </p:nvGrpSpPr>
        <p:grpSpPr>
          <a:xfrm>
            <a:off x="371475" y="771525"/>
            <a:ext cx="2000250" cy="4014900"/>
            <a:chOff x="0" y="0"/>
            <a:chExt cx="2000250" cy="4014900"/>
          </a:xfrm>
        </p:grpSpPr>
        <p:sp>
          <p:nvSpPr>
            <p:cNvPr id="324" name="Google Shape;324;p40"/>
            <p:cNvSpPr/>
            <p:nvPr/>
          </p:nvSpPr>
          <p:spPr>
            <a:xfrm>
              <a:off x="0" y="0"/>
              <a:ext cx="2000100" cy="4014900"/>
            </a:xfrm>
            <a:prstGeom prst="roundRect">
              <a:avLst>
                <a:gd fmla="val 4286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0" y="0"/>
              <a:ext cx="2000250" cy="714375"/>
            </a:xfrm>
            <a:custGeom>
              <a:rect b="b" l="l" r="r" t="t"/>
              <a:pathLst>
                <a:path extrusionOk="0" h="952500" w="2667000">
                  <a:moveTo>
                    <a:pt x="114300" y="0"/>
                  </a:moveTo>
                  <a:lnTo>
                    <a:pt x="2552700" y="0"/>
                  </a:lnTo>
                  <a:cubicBezTo>
                    <a:pt x="2628900" y="0"/>
                    <a:pt x="2667000" y="38100"/>
                    <a:pt x="2667000" y="114300"/>
                  </a:cubicBezTo>
                  <a:lnTo>
                    <a:pt x="2667000" y="952500"/>
                  </a:lnTo>
                  <a:lnTo>
                    <a:pt x="0" y="952500"/>
                  </a:lnTo>
                  <a:lnTo>
                    <a:pt x="0" y="114300"/>
                  </a:lnTo>
                  <a:cubicBezTo>
                    <a:pt x="0" y="38100"/>
                    <a:pt x="38100" y="0"/>
                    <a:pt x="114300" y="0"/>
                  </a:cubicBezTo>
                  <a:close/>
                </a:path>
              </a:pathLst>
            </a:custGeom>
            <a:solidFill>
              <a:srgbClr val="EA580C">
                <a:alpha val="102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857250" y="171450"/>
              <a:ext cx="285750" cy="271463"/>
            </a:xfrm>
            <a:custGeom>
              <a:rect b="b" l="l" r="r" t="t"/>
              <a:pathLst>
                <a:path extrusionOk="0" h="361950" w="381000">
                  <a:moveTo>
                    <a:pt x="381000" y="218656"/>
                  </a:moveTo>
                  <a:lnTo>
                    <a:pt x="381000" y="304800"/>
                  </a:lnTo>
                  <a:cubicBezTo>
                    <a:pt x="381000" y="336363"/>
                    <a:pt x="355413" y="361950"/>
                    <a:pt x="323850" y="361950"/>
                  </a:cubicBezTo>
                  <a:lnTo>
                    <a:pt x="57150" y="361950"/>
                  </a:lnTo>
                  <a:cubicBezTo>
                    <a:pt x="25587" y="361950"/>
                    <a:pt x="0" y="336363"/>
                    <a:pt x="0" y="304800"/>
                  </a:cubicBezTo>
                  <a:lnTo>
                    <a:pt x="0" y="218656"/>
                  </a:lnTo>
                  <a:lnTo>
                    <a:pt x="10535" y="223933"/>
                  </a:lnTo>
                  <a:cubicBezTo>
                    <a:pt x="123758" y="280963"/>
                    <a:pt x="257312" y="280949"/>
                    <a:pt x="370523" y="223895"/>
                  </a:cubicBezTo>
                  <a:lnTo>
                    <a:pt x="381000" y="218656"/>
                  </a:lnTo>
                  <a:close/>
                  <a:moveTo>
                    <a:pt x="228600" y="0"/>
                  </a:moveTo>
                  <a:cubicBezTo>
                    <a:pt x="260163" y="0"/>
                    <a:pt x="285750" y="25587"/>
                    <a:pt x="285750" y="57150"/>
                  </a:cubicBezTo>
                  <a:lnTo>
                    <a:pt x="285750" y="76200"/>
                  </a:lnTo>
                  <a:lnTo>
                    <a:pt x="323850" y="76200"/>
                  </a:lnTo>
                  <a:cubicBezTo>
                    <a:pt x="355413" y="76200"/>
                    <a:pt x="381000" y="101787"/>
                    <a:pt x="381000" y="133350"/>
                  </a:cubicBezTo>
                  <a:lnTo>
                    <a:pt x="381000" y="176060"/>
                  </a:lnTo>
                  <a:lnTo>
                    <a:pt x="353435" y="189852"/>
                  </a:lnTo>
                  <a:cubicBezTo>
                    <a:pt x="253484" y="240231"/>
                    <a:pt x="135850" y="241539"/>
                    <a:pt x="34804" y="193396"/>
                  </a:cubicBezTo>
                  <a:lnTo>
                    <a:pt x="22479" y="187300"/>
                  </a:lnTo>
                  <a:lnTo>
                    <a:pt x="0" y="176060"/>
                  </a:lnTo>
                  <a:lnTo>
                    <a:pt x="0" y="133350"/>
                  </a:lnTo>
                  <a:cubicBezTo>
                    <a:pt x="0" y="101787"/>
                    <a:pt x="25587" y="76200"/>
                    <a:pt x="57150" y="76200"/>
                  </a:cubicBezTo>
                  <a:lnTo>
                    <a:pt x="95250" y="76200"/>
                  </a:lnTo>
                  <a:lnTo>
                    <a:pt x="95250" y="57150"/>
                  </a:lnTo>
                  <a:cubicBezTo>
                    <a:pt x="95250" y="25587"/>
                    <a:pt x="120837" y="0"/>
                    <a:pt x="152400" y="0"/>
                  </a:cubicBezTo>
                  <a:lnTo>
                    <a:pt x="228600" y="0"/>
                  </a:lnTo>
                  <a:close/>
                  <a:moveTo>
                    <a:pt x="190500" y="152400"/>
                  </a:moveTo>
                  <a:cubicBezTo>
                    <a:pt x="179979" y="152400"/>
                    <a:pt x="171450" y="160929"/>
                    <a:pt x="171450" y="171450"/>
                  </a:cubicBezTo>
                  <a:cubicBezTo>
                    <a:pt x="171416" y="178256"/>
                    <a:pt x="175015" y="184563"/>
                    <a:pt x="180893" y="187995"/>
                  </a:cubicBezTo>
                  <a:cubicBezTo>
                    <a:pt x="186770" y="191428"/>
                    <a:pt x="194031" y="191464"/>
                    <a:pt x="199943" y="188091"/>
                  </a:cubicBezTo>
                  <a:cubicBezTo>
                    <a:pt x="205854" y="184717"/>
                    <a:pt x="209516" y="178446"/>
                    <a:pt x="209550" y="171641"/>
                  </a:cubicBezTo>
                  <a:cubicBezTo>
                    <a:pt x="209550" y="160934"/>
                    <a:pt x="201016" y="152400"/>
                    <a:pt x="190500" y="152400"/>
                  </a:cubicBezTo>
                  <a:close/>
                  <a:moveTo>
                    <a:pt x="228600" y="38100"/>
                  </a:moveTo>
                  <a:lnTo>
                    <a:pt x="152400" y="38100"/>
                  </a:lnTo>
                  <a:cubicBezTo>
                    <a:pt x="141879" y="38100"/>
                    <a:pt x="133350" y="46629"/>
                    <a:pt x="133350" y="57150"/>
                  </a:cubicBezTo>
                  <a:lnTo>
                    <a:pt x="133350" y="76200"/>
                  </a:lnTo>
                  <a:lnTo>
                    <a:pt x="247650" y="76200"/>
                  </a:lnTo>
                  <a:lnTo>
                    <a:pt x="247650" y="57150"/>
                  </a:lnTo>
                  <a:cubicBezTo>
                    <a:pt x="247650" y="46629"/>
                    <a:pt x="239121" y="38100"/>
                    <a:pt x="228600" y="3810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0"/>
            <p:cNvSpPr txBox="1"/>
            <p:nvPr/>
          </p:nvSpPr>
          <p:spPr>
            <a:xfrm>
              <a:off x="382011" y="807243"/>
              <a:ext cx="1238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张X，理财顾问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128587" y="1042987"/>
              <a:ext cx="1743000" cy="7200"/>
            </a:xfrm>
            <a:prstGeom prst="rect">
              <a:avLst/>
            </a:prstGeom>
            <a:solidFill>
              <a:srgbClr val="E2E8F0">
                <a:alpha val="702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0"/>
            <p:cNvSpPr txBox="1"/>
            <p:nvPr/>
          </p:nvSpPr>
          <p:spPr>
            <a:xfrm>
              <a:off x="101441" y="1162288"/>
              <a:ext cx="1038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每天10个客户，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0"/>
            <p:cNvSpPr txBox="1"/>
            <p:nvPr/>
          </p:nvSpPr>
          <p:spPr>
            <a:xfrm>
              <a:off x="101441" y="1376601"/>
              <a:ext cx="1482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打开ChatGPT问税务，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0"/>
            <p:cNvSpPr txBox="1"/>
            <p:nvPr/>
          </p:nvSpPr>
          <p:spPr>
            <a:xfrm>
              <a:off x="101441" y="1590913"/>
              <a:ext cx="1371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得到</a:t>
              </a:r>
              <a:r>
                <a:rPr b="0" i="0" lang="en" sz="10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"教科书式答案"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0"/>
            <p:cNvSpPr txBox="1"/>
            <p:nvPr/>
          </p:nvSpPr>
          <p:spPr>
            <a:xfrm>
              <a:off x="101441" y="1819513"/>
              <a:ext cx="972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D97706"/>
                  </a:solidFill>
                  <a:latin typeface="Arial"/>
                  <a:ea typeface="Arial"/>
                  <a:cs typeface="Arial"/>
                  <a:sym typeface="Arial"/>
                </a:rPr>
                <a:t>——正确但没用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40"/>
          <p:cNvGrpSpPr/>
          <p:nvPr/>
        </p:nvGrpSpPr>
        <p:grpSpPr>
          <a:xfrm>
            <a:off x="2457450" y="771525"/>
            <a:ext cx="2000250" cy="4014900"/>
            <a:chOff x="0" y="0"/>
            <a:chExt cx="2000250" cy="4014900"/>
          </a:xfrm>
        </p:grpSpPr>
        <p:sp>
          <p:nvSpPr>
            <p:cNvPr id="334" name="Google Shape;334;p40"/>
            <p:cNvSpPr/>
            <p:nvPr/>
          </p:nvSpPr>
          <p:spPr>
            <a:xfrm>
              <a:off x="0" y="0"/>
              <a:ext cx="2000100" cy="4014900"/>
            </a:xfrm>
            <a:prstGeom prst="roundRect">
              <a:avLst>
                <a:gd fmla="val 4286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0" y="0"/>
              <a:ext cx="2000250" cy="714375"/>
            </a:xfrm>
            <a:custGeom>
              <a:rect b="b" l="l" r="r" t="t"/>
              <a:pathLst>
                <a:path extrusionOk="0" h="952500" w="2667000">
                  <a:moveTo>
                    <a:pt x="114300" y="0"/>
                  </a:moveTo>
                  <a:lnTo>
                    <a:pt x="2552700" y="0"/>
                  </a:lnTo>
                  <a:cubicBezTo>
                    <a:pt x="2628900" y="0"/>
                    <a:pt x="2667000" y="38100"/>
                    <a:pt x="2667000" y="114300"/>
                  </a:cubicBezTo>
                  <a:lnTo>
                    <a:pt x="2667000" y="952500"/>
                  </a:lnTo>
                  <a:lnTo>
                    <a:pt x="0" y="952500"/>
                  </a:lnTo>
                  <a:lnTo>
                    <a:pt x="0" y="114300"/>
                  </a:lnTo>
                  <a:cubicBezTo>
                    <a:pt x="0" y="38100"/>
                    <a:pt x="38100" y="0"/>
                    <a:pt x="114300" y="0"/>
                  </a:cubicBezTo>
                  <a:close/>
                </a:path>
              </a:pathLst>
            </a:custGeom>
            <a:solidFill>
              <a:srgbClr val="EA580C">
                <a:alpha val="102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0"/>
            <p:cNvSpPr/>
            <p:nvPr/>
          </p:nvSpPr>
          <p:spPr>
            <a:xfrm>
              <a:off x="857250" y="171450"/>
              <a:ext cx="285736" cy="271463"/>
            </a:xfrm>
            <a:custGeom>
              <a:rect b="b" l="l" r="r" t="t"/>
              <a:pathLst>
                <a:path extrusionOk="0" h="361950" w="380981">
                  <a:moveTo>
                    <a:pt x="190500" y="0"/>
                  </a:moveTo>
                  <a:cubicBezTo>
                    <a:pt x="201021" y="0"/>
                    <a:pt x="209550" y="8529"/>
                    <a:pt x="209550" y="19050"/>
                  </a:cubicBezTo>
                  <a:lnTo>
                    <a:pt x="209550" y="40996"/>
                  </a:lnTo>
                  <a:lnTo>
                    <a:pt x="307829" y="57379"/>
                  </a:lnTo>
                  <a:cubicBezTo>
                    <a:pt x="312659" y="58113"/>
                    <a:pt x="317009" y="60712"/>
                    <a:pt x="319945" y="64618"/>
                  </a:cubicBezTo>
                  <a:lnTo>
                    <a:pt x="320726" y="65742"/>
                  </a:lnTo>
                  <a:lnTo>
                    <a:pt x="321831" y="67685"/>
                  </a:lnTo>
                  <a:lnTo>
                    <a:pt x="379438" y="182937"/>
                  </a:lnTo>
                  <a:lnTo>
                    <a:pt x="380105" y="184728"/>
                  </a:lnTo>
                  <a:lnTo>
                    <a:pt x="380581" y="186557"/>
                  </a:lnTo>
                  <a:lnTo>
                    <a:pt x="380886" y="188462"/>
                  </a:lnTo>
                  <a:lnTo>
                    <a:pt x="380981" y="190748"/>
                  </a:lnTo>
                  <a:lnTo>
                    <a:pt x="380924" y="191910"/>
                  </a:lnTo>
                  <a:cubicBezTo>
                    <a:pt x="380196" y="233430"/>
                    <a:pt x="346327" y="266706"/>
                    <a:pt x="304800" y="266700"/>
                  </a:cubicBezTo>
                  <a:cubicBezTo>
                    <a:pt x="262716" y="266700"/>
                    <a:pt x="228600" y="232584"/>
                    <a:pt x="228600" y="190500"/>
                  </a:cubicBezTo>
                  <a:cubicBezTo>
                    <a:pt x="228603" y="187543"/>
                    <a:pt x="229294" y="184628"/>
                    <a:pt x="230619" y="181985"/>
                  </a:cubicBezTo>
                  <a:lnTo>
                    <a:pt x="276206" y="90735"/>
                  </a:lnTo>
                  <a:lnTo>
                    <a:pt x="209550" y="79629"/>
                  </a:lnTo>
                  <a:lnTo>
                    <a:pt x="209550" y="323850"/>
                  </a:lnTo>
                  <a:lnTo>
                    <a:pt x="285750" y="323850"/>
                  </a:lnTo>
                  <a:cubicBezTo>
                    <a:pt x="296271" y="323850"/>
                    <a:pt x="304800" y="332379"/>
                    <a:pt x="304800" y="342900"/>
                  </a:cubicBezTo>
                  <a:cubicBezTo>
                    <a:pt x="304800" y="353421"/>
                    <a:pt x="296271" y="361950"/>
                    <a:pt x="285750" y="361950"/>
                  </a:cubicBezTo>
                  <a:lnTo>
                    <a:pt x="95250" y="361950"/>
                  </a:lnTo>
                  <a:cubicBezTo>
                    <a:pt x="84729" y="361950"/>
                    <a:pt x="76200" y="353421"/>
                    <a:pt x="76200" y="342900"/>
                  </a:cubicBezTo>
                  <a:cubicBezTo>
                    <a:pt x="76200" y="332379"/>
                    <a:pt x="84729" y="323850"/>
                    <a:pt x="95250" y="323850"/>
                  </a:cubicBezTo>
                  <a:lnTo>
                    <a:pt x="171450" y="323850"/>
                  </a:lnTo>
                  <a:lnTo>
                    <a:pt x="171450" y="79629"/>
                  </a:lnTo>
                  <a:lnTo>
                    <a:pt x="104775" y="90735"/>
                  </a:lnTo>
                  <a:lnTo>
                    <a:pt x="150838" y="182937"/>
                  </a:lnTo>
                  <a:lnTo>
                    <a:pt x="151505" y="184728"/>
                  </a:lnTo>
                  <a:lnTo>
                    <a:pt x="151981" y="186557"/>
                  </a:lnTo>
                  <a:lnTo>
                    <a:pt x="152286" y="188462"/>
                  </a:lnTo>
                  <a:lnTo>
                    <a:pt x="152381" y="190748"/>
                  </a:lnTo>
                  <a:lnTo>
                    <a:pt x="152324" y="191910"/>
                  </a:lnTo>
                  <a:cubicBezTo>
                    <a:pt x="151596" y="233430"/>
                    <a:pt x="117727" y="266706"/>
                    <a:pt x="76200" y="266700"/>
                  </a:cubicBezTo>
                  <a:cubicBezTo>
                    <a:pt x="34116" y="266700"/>
                    <a:pt x="0" y="232584"/>
                    <a:pt x="0" y="190500"/>
                  </a:cubicBezTo>
                  <a:cubicBezTo>
                    <a:pt x="3" y="187543"/>
                    <a:pt x="694" y="184628"/>
                    <a:pt x="2019" y="181985"/>
                  </a:cubicBezTo>
                  <a:lnTo>
                    <a:pt x="59817" y="66446"/>
                  </a:lnTo>
                  <a:lnTo>
                    <a:pt x="60560" y="65284"/>
                  </a:lnTo>
                  <a:lnTo>
                    <a:pt x="61036" y="64637"/>
                  </a:lnTo>
                  <a:cubicBezTo>
                    <a:pt x="63972" y="60731"/>
                    <a:pt x="68322" y="58132"/>
                    <a:pt x="73152" y="57398"/>
                  </a:cubicBezTo>
                  <a:lnTo>
                    <a:pt x="171450" y="40977"/>
                  </a:lnTo>
                  <a:lnTo>
                    <a:pt x="171450" y="19050"/>
                  </a:lnTo>
                  <a:cubicBezTo>
                    <a:pt x="171450" y="8529"/>
                    <a:pt x="179979" y="0"/>
                    <a:pt x="190500" y="0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0"/>
            <p:cNvSpPr txBox="1"/>
            <p:nvPr/>
          </p:nvSpPr>
          <p:spPr>
            <a:xfrm>
              <a:off x="382011" y="807243"/>
              <a:ext cx="1239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李XX，移民律师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28587" y="1042987"/>
              <a:ext cx="1743000" cy="7200"/>
            </a:xfrm>
            <a:prstGeom prst="rect">
              <a:avLst/>
            </a:prstGeom>
            <a:solidFill>
              <a:srgbClr val="E2E8F0">
                <a:alpha val="702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0"/>
            <p:cNvSpPr txBox="1"/>
            <p:nvPr/>
          </p:nvSpPr>
          <p:spPr>
            <a:xfrm>
              <a:off x="101441" y="1162288"/>
              <a:ext cx="1334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把客户情况粘给AI，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0"/>
            <p:cNvSpPr txBox="1"/>
            <p:nvPr/>
          </p:nvSpPr>
          <p:spPr>
            <a:xfrm>
              <a:off x="101441" y="1376601"/>
              <a:ext cx="299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AI说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0"/>
            <p:cNvSpPr txBox="1"/>
            <p:nvPr/>
          </p:nvSpPr>
          <p:spPr>
            <a:xfrm>
              <a:off x="101441" y="1590913"/>
              <a:ext cx="1371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"建议咨询专业律师"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0"/>
            <p:cNvSpPr txBox="1"/>
            <p:nvPr/>
          </p:nvSpPr>
          <p:spPr>
            <a:xfrm>
              <a:off x="101441" y="1819513"/>
              <a:ext cx="128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D97706"/>
                  </a:solidFill>
                  <a:latin typeface="Arial"/>
                  <a:ea typeface="Arial"/>
                  <a:cs typeface="Arial"/>
                  <a:sym typeface="Arial"/>
                </a:rPr>
                <a:t>——她就是专业律师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40"/>
          <p:cNvGrpSpPr/>
          <p:nvPr/>
        </p:nvGrpSpPr>
        <p:grpSpPr>
          <a:xfrm>
            <a:off x="4543425" y="771525"/>
            <a:ext cx="2000250" cy="4014900"/>
            <a:chOff x="0" y="0"/>
            <a:chExt cx="2000250" cy="4014900"/>
          </a:xfrm>
        </p:grpSpPr>
        <p:sp>
          <p:nvSpPr>
            <p:cNvPr id="344" name="Google Shape;344;p40"/>
            <p:cNvSpPr/>
            <p:nvPr/>
          </p:nvSpPr>
          <p:spPr>
            <a:xfrm>
              <a:off x="0" y="0"/>
              <a:ext cx="2000100" cy="4014900"/>
            </a:xfrm>
            <a:prstGeom prst="roundRect">
              <a:avLst>
                <a:gd fmla="val 4286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0" y="0"/>
              <a:ext cx="2000250" cy="714375"/>
            </a:xfrm>
            <a:custGeom>
              <a:rect b="b" l="l" r="r" t="t"/>
              <a:pathLst>
                <a:path extrusionOk="0" h="952500" w="2667000">
                  <a:moveTo>
                    <a:pt x="114300" y="0"/>
                  </a:moveTo>
                  <a:lnTo>
                    <a:pt x="2552700" y="0"/>
                  </a:lnTo>
                  <a:cubicBezTo>
                    <a:pt x="2628900" y="0"/>
                    <a:pt x="2667000" y="38100"/>
                    <a:pt x="2667000" y="114300"/>
                  </a:cubicBezTo>
                  <a:lnTo>
                    <a:pt x="2667000" y="952500"/>
                  </a:lnTo>
                  <a:lnTo>
                    <a:pt x="0" y="952500"/>
                  </a:lnTo>
                  <a:lnTo>
                    <a:pt x="0" y="114300"/>
                  </a:lnTo>
                  <a:cubicBezTo>
                    <a:pt x="0" y="38100"/>
                    <a:pt x="38100" y="0"/>
                    <a:pt x="114300" y="0"/>
                  </a:cubicBezTo>
                  <a:close/>
                </a:path>
              </a:pathLst>
            </a:custGeom>
            <a:solidFill>
              <a:srgbClr val="EA580C">
                <a:alpha val="102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40"/>
            <p:cNvGrpSpPr/>
            <p:nvPr/>
          </p:nvGrpSpPr>
          <p:grpSpPr>
            <a:xfrm>
              <a:off x="900112" y="171450"/>
              <a:ext cx="200025" cy="285750"/>
              <a:chOff x="0" y="0"/>
              <a:chExt cx="200025" cy="285750"/>
            </a:xfrm>
          </p:grpSpPr>
          <p:sp>
            <p:nvSpPr>
              <p:cNvPr id="347" name="Google Shape;347;p40"/>
              <p:cNvSpPr/>
              <p:nvPr/>
            </p:nvSpPr>
            <p:spPr>
              <a:xfrm>
                <a:off x="28574" y="0"/>
                <a:ext cx="142875" cy="142875"/>
              </a:xfrm>
              <a:custGeom>
                <a:rect b="b" l="l" r="r" t="t"/>
                <a:pathLst>
                  <a:path extrusionOk="0" h="190500" w="190500">
                    <a:moveTo>
                      <a:pt x="95250" y="0"/>
                    </a:moveTo>
                    <a:cubicBezTo>
                      <a:pt x="147855" y="0"/>
                      <a:pt x="190500" y="42645"/>
                      <a:pt x="190500" y="95250"/>
                    </a:cubicBezTo>
                    <a:cubicBezTo>
                      <a:pt x="190500" y="147855"/>
                      <a:pt x="147855" y="190500"/>
                      <a:pt x="95250" y="190500"/>
                    </a:cubicBezTo>
                    <a:cubicBezTo>
                      <a:pt x="42645" y="190500"/>
                      <a:pt x="0" y="147855"/>
                      <a:pt x="0" y="95250"/>
                    </a:cubicBezTo>
                    <a:lnTo>
                      <a:pt x="95" y="91116"/>
                    </a:lnTo>
                    <a:cubicBezTo>
                      <a:pt x="2308" y="40169"/>
                      <a:pt x="44255" y="3"/>
                      <a:pt x="95250" y="0"/>
                    </a:cubicBez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40"/>
              <p:cNvSpPr/>
              <p:nvPr/>
            </p:nvSpPr>
            <p:spPr>
              <a:xfrm>
                <a:off x="0" y="171450"/>
                <a:ext cx="200025" cy="114300"/>
              </a:xfrm>
              <a:custGeom>
                <a:rect b="b" l="l" r="r" t="t"/>
                <a:pathLst>
                  <a:path extrusionOk="0" h="152400" w="266700">
                    <a:moveTo>
                      <a:pt x="171450" y="0"/>
                    </a:moveTo>
                    <a:cubicBezTo>
                      <a:pt x="224055" y="0"/>
                      <a:pt x="266700" y="42645"/>
                      <a:pt x="266700" y="95250"/>
                    </a:cubicBezTo>
                    <a:lnTo>
                      <a:pt x="266700" y="114300"/>
                    </a:lnTo>
                    <a:cubicBezTo>
                      <a:pt x="266700" y="135342"/>
                      <a:pt x="249642" y="152400"/>
                      <a:pt x="228600" y="152400"/>
                    </a:cubicBezTo>
                    <a:lnTo>
                      <a:pt x="38100" y="152400"/>
                    </a:lnTo>
                    <a:cubicBezTo>
                      <a:pt x="17058" y="152400"/>
                      <a:pt x="0" y="135342"/>
                      <a:pt x="0" y="11430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lnTo>
                      <a:pt x="171450" y="0"/>
                    </a:ln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9" name="Google Shape;349;p40"/>
            <p:cNvSpPr txBox="1"/>
            <p:nvPr/>
          </p:nvSpPr>
          <p:spPr>
            <a:xfrm>
              <a:off x="459646" y="807243"/>
              <a:ext cx="1083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陈X，HR顾问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28587" y="1042987"/>
              <a:ext cx="1743000" cy="7200"/>
            </a:xfrm>
            <a:prstGeom prst="rect">
              <a:avLst/>
            </a:prstGeom>
            <a:solidFill>
              <a:srgbClr val="E2E8F0">
                <a:alpha val="702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0"/>
            <p:cNvSpPr txBox="1"/>
            <p:nvPr/>
          </p:nvSpPr>
          <p:spPr>
            <a:xfrm>
              <a:off x="101441" y="1162288"/>
              <a:ext cx="1334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做了15年招聘咨询，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0"/>
            <p:cNvSpPr txBox="1"/>
            <p:nvPr/>
          </p:nvSpPr>
          <p:spPr>
            <a:xfrm>
              <a:off x="101441" y="1376601"/>
              <a:ext cx="120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试了几次AI写JD，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0"/>
            <p:cNvSpPr txBox="1"/>
            <p:nvPr/>
          </p:nvSpPr>
          <p:spPr>
            <a:xfrm>
              <a:off x="101441" y="1590913"/>
              <a:ext cx="1060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格式和措辞完全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0"/>
            <p:cNvSpPr txBox="1"/>
            <p:nvPr/>
          </p:nvSpPr>
          <p:spPr>
            <a:xfrm>
              <a:off x="101441" y="1819513"/>
              <a:ext cx="11127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D97706"/>
                  </a:solidFill>
                  <a:latin typeface="Arial"/>
                  <a:ea typeface="Arial"/>
                  <a:cs typeface="Arial"/>
                  <a:sym typeface="Arial"/>
                </a:rPr>
                <a:t>不符合公司文化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40"/>
          <p:cNvGrpSpPr/>
          <p:nvPr/>
        </p:nvGrpSpPr>
        <p:grpSpPr>
          <a:xfrm>
            <a:off x="6629400" y="771525"/>
            <a:ext cx="2000250" cy="4014900"/>
            <a:chOff x="0" y="0"/>
            <a:chExt cx="2000250" cy="4014900"/>
          </a:xfrm>
        </p:grpSpPr>
        <p:sp>
          <p:nvSpPr>
            <p:cNvPr id="356" name="Google Shape;356;p40"/>
            <p:cNvSpPr/>
            <p:nvPr/>
          </p:nvSpPr>
          <p:spPr>
            <a:xfrm>
              <a:off x="0" y="0"/>
              <a:ext cx="2000100" cy="4014900"/>
            </a:xfrm>
            <a:prstGeom prst="roundRect">
              <a:avLst>
                <a:gd fmla="val 4286" name="adj"/>
              </a:avLst>
            </a:prstGeom>
            <a:solidFill>
              <a:srgbClr val="FFFFFF"/>
            </a:solidFill>
            <a:ln cap="flat" cmpd="sng" w="9525">
              <a:solidFill>
                <a:srgbClr val="EA580C">
                  <a:alpha val="4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0" y="0"/>
              <a:ext cx="2000250" cy="714375"/>
            </a:xfrm>
            <a:custGeom>
              <a:rect b="b" l="l" r="r" t="t"/>
              <a:pathLst>
                <a:path extrusionOk="0" h="952500" w="2667000">
                  <a:moveTo>
                    <a:pt x="114300" y="0"/>
                  </a:moveTo>
                  <a:lnTo>
                    <a:pt x="2552700" y="0"/>
                  </a:lnTo>
                  <a:cubicBezTo>
                    <a:pt x="2628900" y="0"/>
                    <a:pt x="2667000" y="38100"/>
                    <a:pt x="2667000" y="114300"/>
                  </a:cubicBezTo>
                  <a:lnTo>
                    <a:pt x="2667000" y="952500"/>
                  </a:lnTo>
                  <a:lnTo>
                    <a:pt x="0" y="952500"/>
                  </a:lnTo>
                  <a:lnTo>
                    <a:pt x="0" y="114300"/>
                  </a:lnTo>
                  <a:cubicBezTo>
                    <a:pt x="0" y="38100"/>
                    <a:pt x="38100" y="0"/>
                    <a:pt x="114300" y="0"/>
                  </a:cubicBezTo>
                  <a:close/>
                </a:path>
              </a:pathLst>
            </a:custGeom>
            <a:solidFill>
              <a:srgbClr val="EA580C">
                <a:alpha val="1412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8" name="Google Shape;358;p40"/>
            <p:cNvGrpSpPr/>
            <p:nvPr/>
          </p:nvGrpSpPr>
          <p:grpSpPr>
            <a:xfrm>
              <a:off x="856847" y="171450"/>
              <a:ext cx="286555" cy="285750"/>
              <a:chOff x="0" y="0"/>
              <a:chExt cx="286555" cy="285750"/>
            </a:xfrm>
          </p:grpSpPr>
          <p:sp>
            <p:nvSpPr>
              <p:cNvPr id="359" name="Google Shape;359;p40"/>
              <p:cNvSpPr/>
              <p:nvPr/>
            </p:nvSpPr>
            <p:spPr>
              <a:xfrm>
                <a:off x="0" y="128587"/>
                <a:ext cx="43668" cy="28575"/>
              </a:xfrm>
              <a:custGeom>
                <a:rect b="b" l="l" r="r" t="t"/>
                <a:pathLst>
                  <a:path extrusionOk="0" h="38100" w="58224">
                    <a:moveTo>
                      <a:pt x="38637" y="0"/>
                    </a:moveTo>
                    <a:cubicBezTo>
                      <a:pt x="48716" y="11"/>
                      <a:pt x="57042" y="7872"/>
                      <a:pt x="57633" y="17934"/>
                    </a:cubicBezTo>
                    <a:cubicBezTo>
                      <a:pt x="58224" y="27995"/>
                      <a:pt x="50874" y="36776"/>
                      <a:pt x="40866" y="37967"/>
                    </a:cubicBezTo>
                    <a:lnTo>
                      <a:pt x="38637" y="38100"/>
                    </a:lnTo>
                    <a:lnTo>
                      <a:pt x="19587" y="38100"/>
                    </a:lnTo>
                    <a:cubicBezTo>
                      <a:pt x="9508" y="38089"/>
                      <a:pt x="1181" y="30228"/>
                      <a:pt x="591" y="20166"/>
                    </a:cubicBezTo>
                    <a:cubicBezTo>
                      <a:pt x="0" y="10105"/>
                      <a:pt x="7349" y="1324"/>
                      <a:pt x="17358" y="133"/>
                    </a:cubicBezTo>
                    <a:lnTo>
                      <a:pt x="19587" y="0"/>
                    </a:lnTo>
                    <a:lnTo>
                      <a:pt x="38637" y="0"/>
                    </a:ln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40"/>
              <p:cNvSpPr/>
              <p:nvPr/>
            </p:nvSpPr>
            <p:spPr>
              <a:xfrm>
                <a:off x="128990" y="0"/>
                <a:ext cx="28575" cy="43265"/>
              </a:xfrm>
              <a:custGeom>
                <a:rect b="b" l="l" r="r" t="t"/>
                <a:pathLst>
                  <a:path extrusionOk="0" h="57687" w="38100">
                    <a:moveTo>
                      <a:pt x="19050" y="0"/>
                    </a:moveTo>
                    <a:cubicBezTo>
                      <a:pt x="28708" y="1"/>
                      <a:pt x="36837" y="7230"/>
                      <a:pt x="37967" y="16821"/>
                    </a:cubicBezTo>
                    <a:lnTo>
                      <a:pt x="38100" y="19050"/>
                    </a:lnTo>
                    <a:lnTo>
                      <a:pt x="38100" y="38100"/>
                    </a:lnTo>
                    <a:cubicBezTo>
                      <a:pt x="38089" y="48179"/>
                      <a:pt x="30228" y="56505"/>
                      <a:pt x="20166" y="57096"/>
                    </a:cubicBezTo>
                    <a:cubicBezTo>
                      <a:pt x="10105" y="57687"/>
                      <a:pt x="1324" y="50338"/>
                      <a:pt x="133" y="40329"/>
                    </a:cubicBezTo>
                    <a:lnTo>
                      <a:pt x="0" y="38100"/>
                    </a:ln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40"/>
              <p:cNvSpPr/>
              <p:nvPr/>
            </p:nvSpPr>
            <p:spPr>
              <a:xfrm>
                <a:off x="242887" y="128587"/>
                <a:ext cx="43668" cy="28575"/>
              </a:xfrm>
              <a:custGeom>
                <a:rect b="b" l="l" r="r" t="t"/>
                <a:pathLst>
                  <a:path extrusionOk="0" h="38100" w="58224">
                    <a:moveTo>
                      <a:pt x="38637" y="0"/>
                    </a:moveTo>
                    <a:cubicBezTo>
                      <a:pt x="48716" y="11"/>
                      <a:pt x="57042" y="7872"/>
                      <a:pt x="57633" y="17934"/>
                    </a:cubicBezTo>
                    <a:cubicBezTo>
                      <a:pt x="58224" y="27995"/>
                      <a:pt x="50874" y="36776"/>
                      <a:pt x="40866" y="37967"/>
                    </a:cubicBezTo>
                    <a:lnTo>
                      <a:pt x="38637" y="38100"/>
                    </a:lnTo>
                    <a:lnTo>
                      <a:pt x="19587" y="38100"/>
                    </a:lnTo>
                    <a:cubicBezTo>
                      <a:pt x="9508" y="38089"/>
                      <a:pt x="1181" y="30228"/>
                      <a:pt x="591" y="20166"/>
                    </a:cubicBezTo>
                    <a:cubicBezTo>
                      <a:pt x="0" y="10105"/>
                      <a:pt x="7349" y="1324"/>
                      <a:pt x="17358" y="133"/>
                    </a:cubicBezTo>
                    <a:lnTo>
                      <a:pt x="19587" y="0"/>
                    </a:lnTo>
                    <a:lnTo>
                      <a:pt x="38637" y="0"/>
                    </a:ln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40"/>
              <p:cNvSpPr/>
              <p:nvPr/>
            </p:nvSpPr>
            <p:spPr>
              <a:xfrm>
                <a:off x="36158" y="35735"/>
                <a:ext cx="41360" cy="41596"/>
              </a:xfrm>
              <a:custGeom>
                <a:rect b="b" l="l" r="r" t="t"/>
                <a:pathLst>
                  <a:path extrusionOk="0" h="55461" w="55147">
                    <a:moveTo>
                      <a:pt x="7437" y="7464"/>
                    </a:moveTo>
                    <a:cubicBezTo>
                      <a:pt x="14224" y="678"/>
                      <a:pt x="24999" y="0"/>
                      <a:pt x="32583" y="5883"/>
                    </a:cubicBezTo>
                    <a:lnTo>
                      <a:pt x="34373" y="7464"/>
                    </a:lnTo>
                    <a:lnTo>
                      <a:pt x="47708" y="20799"/>
                    </a:lnTo>
                    <a:cubicBezTo>
                      <a:pt x="54799" y="27914"/>
                      <a:pt x="55147" y="39311"/>
                      <a:pt x="48504" y="46845"/>
                    </a:cubicBezTo>
                    <a:cubicBezTo>
                      <a:pt x="41861" y="54380"/>
                      <a:pt x="30509" y="55461"/>
                      <a:pt x="22562" y="49317"/>
                    </a:cubicBezTo>
                    <a:lnTo>
                      <a:pt x="20772" y="47736"/>
                    </a:lnTo>
                    <a:lnTo>
                      <a:pt x="7437" y="34401"/>
                    </a:lnTo>
                    <a:cubicBezTo>
                      <a:pt x="0" y="26962"/>
                      <a:pt x="0" y="14903"/>
                      <a:pt x="7437" y="7464"/>
                    </a:cubicBez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40"/>
              <p:cNvSpPr/>
              <p:nvPr/>
            </p:nvSpPr>
            <p:spPr>
              <a:xfrm>
                <a:off x="208820" y="35754"/>
                <a:ext cx="41792" cy="41362"/>
              </a:xfrm>
              <a:custGeom>
                <a:rect b="b" l="l" r="r" t="t"/>
                <a:pathLst>
                  <a:path extrusionOk="0" h="55149" w="55723">
                    <a:moveTo>
                      <a:pt x="21060" y="7439"/>
                    </a:moveTo>
                    <a:cubicBezTo>
                      <a:pt x="28175" y="348"/>
                      <a:pt x="39573" y="0"/>
                      <a:pt x="47107" y="6643"/>
                    </a:cubicBezTo>
                    <a:cubicBezTo>
                      <a:pt x="54641" y="13287"/>
                      <a:pt x="55723" y="24638"/>
                      <a:pt x="49578" y="32585"/>
                    </a:cubicBezTo>
                    <a:lnTo>
                      <a:pt x="47997" y="34375"/>
                    </a:lnTo>
                    <a:lnTo>
                      <a:pt x="34662" y="47710"/>
                    </a:lnTo>
                    <a:cubicBezTo>
                      <a:pt x="27547" y="54801"/>
                      <a:pt x="16150" y="55149"/>
                      <a:pt x="8615" y="48506"/>
                    </a:cubicBezTo>
                    <a:cubicBezTo>
                      <a:pt x="1081" y="41862"/>
                      <a:pt x="0" y="30511"/>
                      <a:pt x="6144" y="22564"/>
                    </a:cubicBezTo>
                    <a:lnTo>
                      <a:pt x="7725" y="20774"/>
                    </a:lnTo>
                    <a:lnTo>
                      <a:pt x="21060" y="7439"/>
                    </a:ln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40"/>
              <p:cNvSpPr/>
              <p:nvPr/>
            </p:nvSpPr>
            <p:spPr>
              <a:xfrm>
                <a:off x="100415" y="228600"/>
                <a:ext cx="85725" cy="57150"/>
              </a:xfrm>
              <a:custGeom>
                <a:rect b="b" l="l" r="r" t="t"/>
                <a:pathLst>
                  <a:path extrusionOk="0" h="76200" w="114300">
                    <a:moveTo>
                      <a:pt x="95250" y="0"/>
                    </a:moveTo>
                    <a:cubicBezTo>
                      <a:pt x="105771" y="0"/>
                      <a:pt x="114300" y="8529"/>
                      <a:pt x="114300" y="19050"/>
                    </a:cubicBezTo>
                    <a:cubicBezTo>
                      <a:pt x="114300" y="50613"/>
                      <a:pt x="88713" y="76200"/>
                      <a:pt x="57150" y="76200"/>
                    </a:cubicBezTo>
                    <a:cubicBezTo>
                      <a:pt x="25587" y="76200"/>
                      <a:pt x="0" y="50613"/>
                      <a:pt x="0" y="19050"/>
                    </a:cubicBezTo>
                    <a:cubicBezTo>
                      <a:pt x="1" y="9392"/>
                      <a:pt x="7230" y="1263"/>
                      <a:pt x="16821" y="133"/>
                    </a:cubicBezTo>
                    <a:lnTo>
                      <a:pt x="19050" y="0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40"/>
              <p:cNvSpPr/>
              <p:nvPr/>
            </p:nvSpPr>
            <p:spPr>
              <a:xfrm>
                <a:off x="50283" y="57150"/>
                <a:ext cx="185989" cy="157163"/>
              </a:xfrm>
              <a:custGeom>
                <a:rect b="b" l="l" r="r" t="t"/>
                <a:pathLst>
                  <a:path extrusionOk="0" h="209550" w="247985">
                    <a:moveTo>
                      <a:pt x="123992" y="0"/>
                    </a:moveTo>
                    <a:cubicBezTo>
                      <a:pt x="173191" y="0"/>
                      <a:pt x="216869" y="31482"/>
                      <a:pt x="232427" y="78155"/>
                    </a:cubicBezTo>
                    <a:cubicBezTo>
                      <a:pt x="247985" y="124829"/>
                      <a:pt x="231931" y="176221"/>
                      <a:pt x="192572" y="205740"/>
                    </a:cubicBezTo>
                    <a:cubicBezTo>
                      <a:pt x="189947" y="207712"/>
                      <a:pt x="186856" y="208972"/>
                      <a:pt x="183600" y="209398"/>
                    </a:cubicBezTo>
                    <a:lnTo>
                      <a:pt x="181142" y="209550"/>
                    </a:lnTo>
                    <a:lnTo>
                      <a:pt x="66842" y="209550"/>
                    </a:lnTo>
                    <a:cubicBezTo>
                      <a:pt x="62720" y="209550"/>
                      <a:pt x="58710" y="208213"/>
                      <a:pt x="55412" y="205740"/>
                    </a:cubicBezTo>
                    <a:cubicBezTo>
                      <a:pt x="16054" y="176221"/>
                      <a:pt x="0" y="124829"/>
                      <a:pt x="15558" y="78155"/>
                    </a:cubicBezTo>
                    <a:cubicBezTo>
                      <a:pt x="31116" y="31482"/>
                      <a:pt x="74794" y="0"/>
                      <a:pt x="123992" y="0"/>
                    </a:cubicBez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6" name="Google Shape;366;p40"/>
            <p:cNvSpPr txBox="1"/>
            <p:nvPr/>
          </p:nvSpPr>
          <p:spPr>
            <a:xfrm>
              <a:off x="468272" y="807243"/>
              <a:ext cx="1066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王XX，想创业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28587" y="1042987"/>
              <a:ext cx="1743000" cy="7200"/>
            </a:xfrm>
            <a:prstGeom prst="rect">
              <a:avLst/>
            </a:prstGeom>
            <a:solidFill>
              <a:srgbClr val="E2E8F0">
                <a:alpha val="702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0"/>
            <p:cNvSpPr txBox="1"/>
            <p:nvPr/>
          </p:nvSpPr>
          <p:spPr>
            <a:xfrm>
              <a:off x="101441" y="1162288"/>
              <a:ext cx="1038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15年风控经验，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0"/>
            <p:cNvSpPr txBox="1"/>
            <p:nvPr/>
          </p:nvSpPr>
          <p:spPr>
            <a:xfrm>
              <a:off x="101441" y="1376601"/>
              <a:ext cx="1356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想开自己的咨询公司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0"/>
            <p:cNvSpPr txBox="1"/>
            <p:nvPr/>
          </p:nvSpPr>
          <p:spPr>
            <a:xfrm>
              <a:off x="101441" y="1590913"/>
              <a:ext cx="9057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——AI给的都是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0"/>
            <p:cNvSpPr txBox="1"/>
            <p:nvPr/>
          </p:nvSpPr>
          <p:spPr>
            <a:xfrm>
              <a:off x="101441" y="1819513"/>
              <a:ext cx="1423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D97706"/>
                  </a:solidFill>
                  <a:latin typeface="Arial"/>
                  <a:ea typeface="Arial"/>
                  <a:cs typeface="Arial"/>
                  <a:sym typeface="Arial"/>
                </a:rPr>
                <a:t>通用创业建议没有用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28587" y="3443287"/>
              <a:ext cx="1743000" cy="21420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149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0"/>
            <p:cNvSpPr txBox="1"/>
            <p:nvPr/>
          </p:nvSpPr>
          <p:spPr>
            <a:xfrm>
              <a:off x="437623" y="3494008"/>
              <a:ext cx="11250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" sz="8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创业者 / 副业探索者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40"/>
          <p:cNvSpPr txBox="1"/>
          <p:nvPr/>
        </p:nvSpPr>
        <p:spPr>
          <a:xfrm>
            <a:off x="8638294" y="4927759"/>
            <a:ext cx="125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41"/>
          <p:cNvGrpSpPr/>
          <p:nvPr/>
        </p:nvGrpSpPr>
        <p:grpSpPr>
          <a:xfrm>
            <a:off x="-1143000" y="-1571625"/>
            <a:ext cx="11430000" cy="8286750"/>
            <a:chOff x="-1524000" y="-2095500"/>
            <a:chExt cx="15240000" cy="11049000"/>
          </a:xfrm>
        </p:grpSpPr>
        <p:sp>
          <p:nvSpPr>
            <p:cNvPr id="380" name="Google Shape;380;p4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AFAF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1"/>
            <p:cNvSpPr/>
            <p:nvPr/>
          </p:nvSpPr>
          <p:spPr>
            <a:xfrm>
              <a:off x="762000" y="762000"/>
              <a:ext cx="10668000" cy="5334000"/>
            </a:xfrm>
            <a:prstGeom prst="ellipse">
              <a:avLst/>
            </a:prstGeom>
            <a:gradFill>
              <a:gsLst>
                <a:gs pos="0">
                  <a:srgbClr val="E8854C">
                    <a:alpha val="7058"/>
                  </a:srgbClr>
                </a:gs>
                <a:gs pos="100000">
                  <a:srgbClr val="E8854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41"/>
            <p:cNvSpPr/>
            <p:nvPr/>
          </p:nvSpPr>
          <p:spPr>
            <a:xfrm>
              <a:off x="-1524000" y="4762500"/>
              <a:ext cx="4191000" cy="4191000"/>
            </a:xfrm>
            <a:prstGeom prst="ellipse">
              <a:avLst/>
            </a:prstGeom>
            <a:noFill/>
            <a:ln cap="flat" cmpd="sng" w="9525">
              <a:solidFill>
                <a:srgbClr val="E2E8F0">
                  <a:alpha val="1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1"/>
            <p:cNvSpPr/>
            <p:nvPr/>
          </p:nvSpPr>
          <p:spPr>
            <a:xfrm>
              <a:off x="9525000" y="-2095500"/>
              <a:ext cx="4191000" cy="4191000"/>
            </a:xfrm>
            <a:prstGeom prst="ellipse">
              <a:avLst/>
            </a:prstGeom>
            <a:noFill/>
            <a:ln cap="flat" cmpd="sng" w="9525">
              <a:solidFill>
                <a:srgbClr val="E2E8F0">
                  <a:alpha val="1215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4" name="Google Shape;38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92" y="71438"/>
            <a:ext cx="45454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1"/>
          <p:cNvSpPr txBox="1"/>
          <p:nvPr/>
        </p:nvSpPr>
        <p:spPr>
          <a:xfrm>
            <a:off x="8638294" y="255746"/>
            <a:ext cx="125587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100"/>
          </a:p>
        </p:txBody>
      </p:sp>
      <p:grpSp>
        <p:nvGrpSpPr>
          <p:cNvPr id="386" name="Google Shape;386;p41"/>
          <p:cNvGrpSpPr/>
          <p:nvPr/>
        </p:nvGrpSpPr>
        <p:grpSpPr>
          <a:xfrm>
            <a:off x="2191147" y="1875234"/>
            <a:ext cx="4761706" cy="1318022"/>
            <a:chOff x="2921529" y="2500312"/>
            <a:chExt cx="6348941" cy="1757363"/>
          </a:xfrm>
        </p:grpSpPr>
        <p:sp>
          <p:nvSpPr>
            <p:cNvPr id="387" name="Google Shape;387;p41"/>
            <p:cNvSpPr txBox="1"/>
            <p:nvPr/>
          </p:nvSpPr>
          <p:spPr>
            <a:xfrm>
              <a:off x="4131469" y="2500312"/>
              <a:ext cx="3929062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8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不是你用得不好</a:t>
              </a:r>
              <a:endParaRPr sz="1100"/>
            </a:p>
          </p:txBody>
        </p:sp>
        <p:sp>
          <p:nvSpPr>
            <p:cNvPr id="388" name="Google Shape;388;p41"/>
            <p:cNvSpPr txBox="1"/>
            <p:nvPr/>
          </p:nvSpPr>
          <p:spPr>
            <a:xfrm>
              <a:off x="2921529" y="3465195"/>
              <a:ext cx="6348941" cy="792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900" u="none" cap="none" strike="noStrike">
                  <a:solidFill>
                    <a:srgbClr val="EA580C"/>
                  </a:solidFill>
                  <a:latin typeface="Georgia"/>
                  <a:ea typeface="Georgia"/>
                  <a:cs typeface="Georgia"/>
                  <a:sym typeface="Georgia"/>
                </a:rPr>
                <a:t>是 AI 没有你的专业知识</a:t>
              </a:r>
              <a:endParaRPr sz="1100"/>
            </a:p>
          </p:txBody>
        </p:sp>
      </p:grpSp>
      <p:sp>
        <p:nvSpPr>
          <p:cNvPr id="389" name="Google Shape;389;p41"/>
          <p:cNvSpPr/>
          <p:nvPr/>
        </p:nvSpPr>
        <p:spPr>
          <a:xfrm>
            <a:off x="4386263" y="3128963"/>
            <a:ext cx="371475" cy="7144"/>
          </a:xfrm>
          <a:prstGeom prst="rect">
            <a:avLst/>
          </a:prstGeom>
          <a:solidFill>
            <a:srgbClr val="E2E8F0">
              <a:alpha val="50196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4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95" name="Google Shape;395;p4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AFAF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11410950" y="457200"/>
              <a:ext cx="38100" cy="38100"/>
            </a:xfrm>
            <a:prstGeom prst="ellipse">
              <a:avLst/>
            </a:prstGeom>
            <a:solidFill>
              <a:srgbClr val="E2E8F0">
                <a:alpha val="5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11558588" y="328612"/>
              <a:ext cx="28575" cy="28575"/>
            </a:xfrm>
            <a:prstGeom prst="ellipse">
              <a:avLst/>
            </a:prstGeom>
            <a:solidFill>
              <a:srgbClr val="E2E8F0">
                <a:alpha val="4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98" name="Google Shape;39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92" y="71438"/>
            <a:ext cx="454540" cy="62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42"/>
          <p:cNvGrpSpPr/>
          <p:nvPr/>
        </p:nvGrpSpPr>
        <p:grpSpPr>
          <a:xfrm>
            <a:off x="3069794" y="240744"/>
            <a:ext cx="5694086" cy="434340"/>
            <a:chOff x="4093059" y="320992"/>
            <a:chExt cx="7592115" cy="579120"/>
          </a:xfrm>
        </p:grpSpPr>
        <p:sp>
          <p:nvSpPr>
            <p:cNvPr id="400" name="Google Shape;400;p42"/>
            <p:cNvSpPr txBox="1"/>
            <p:nvPr/>
          </p:nvSpPr>
          <p:spPr>
            <a:xfrm>
              <a:off x="11517725" y="340995"/>
              <a:ext cx="167449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1100"/>
            </a:p>
          </p:txBody>
        </p:sp>
        <p:sp>
          <p:nvSpPr>
            <p:cNvPr id="401" name="Google Shape;401;p42"/>
            <p:cNvSpPr txBox="1"/>
            <p:nvPr/>
          </p:nvSpPr>
          <p:spPr>
            <a:xfrm>
              <a:off x="4093059" y="320992"/>
              <a:ext cx="4005882" cy="579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1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而我，是这样做到的</a:t>
              </a:r>
              <a:endParaRPr sz="1100"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5505450" y="762000"/>
              <a:ext cx="1181100" cy="19050"/>
            </a:xfrm>
            <a:prstGeom prst="roundRect">
              <a:avLst>
                <a:gd fmla="val 50000" name="adj"/>
              </a:avLst>
            </a:pr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3" name="Google Shape;403;p42"/>
          <p:cNvSpPr/>
          <p:nvPr/>
        </p:nvSpPr>
        <p:spPr>
          <a:xfrm>
            <a:off x="100013" y="757238"/>
            <a:ext cx="2914650" cy="2143125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4" name="Google Shape;40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013" y="757238"/>
            <a:ext cx="291465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2"/>
          <p:cNvSpPr/>
          <p:nvPr/>
        </p:nvSpPr>
        <p:spPr>
          <a:xfrm>
            <a:off x="107156" y="2728913"/>
            <a:ext cx="2900363" cy="164306"/>
          </a:xfrm>
          <a:prstGeom prst="rect">
            <a:avLst/>
          </a:prstGeom>
          <a:solidFill>
            <a:srgbClr val="FAFAF8">
              <a:alpha val="87843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2"/>
          <p:cNvSpPr txBox="1"/>
          <p:nvPr/>
        </p:nvSpPr>
        <p:spPr>
          <a:xfrm>
            <a:off x="1211633" y="2757131"/>
            <a:ext cx="691408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投资操作系统</a:t>
            </a:r>
            <a:endParaRPr sz="1100"/>
          </a:p>
        </p:txBody>
      </p:sp>
      <p:sp>
        <p:nvSpPr>
          <p:cNvPr id="407" name="Google Shape;407;p42"/>
          <p:cNvSpPr/>
          <p:nvPr/>
        </p:nvSpPr>
        <p:spPr>
          <a:xfrm>
            <a:off x="100013" y="757238"/>
            <a:ext cx="2914650" cy="2143125"/>
          </a:xfrm>
          <a:prstGeom prst="roundRect">
            <a:avLst>
              <a:gd fmla="val 2667" name="adj"/>
            </a:avLst>
          </a:prstGeom>
          <a:noFill/>
          <a:ln cap="flat" cmpd="sng" w="14275">
            <a:solidFill>
              <a:srgbClr val="EA580C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2"/>
          <p:cNvSpPr/>
          <p:nvPr/>
        </p:nvSpPr>
        <p:spPr>
          <a:xfrm>
            <a:off x="3114675" y="757238"/>
            <a:ext cx="2914650" cy="2143125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9" name="Google Shape;40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4675" y="757238"/>
            <a:ext cx="291465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2"/>
          <p:cNvSpPr/>
          <p:nvPr/>
        </p:nvSpPr>
        <p:spPr>
          <a:xfrm>
            <a:off x="3121819" y="2728913"/>
            <a:ext cx="2900363" cy="164306"/>
          </a:xfrm>
          <a:prstGeom prst="rect">
            <a:avLst/>
          </a:prstGeom>
          <a:solidFill>
            <a:srgbClr val="FAFAF8">
              <a:alpha val="87843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2"/>
          <p:cNvSpPr txBox="1"/>
          <p:nvPr/>
        </p:nvSpPr>
        <p:spPr>
          <a:xfrm>
            <a:off x="4217886" y="2757131"/>
            <a:ext cx="708229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AI 知识库问答</a:t>
            </a:r>
            <a:endParaRPr sz="1100"/>
          </a:p>
        </p:txBody>
      </p:sp>
      <p:sp>
        <p:nvSpPr>
          <p:cNvPr id="412" name="Google Shape;412;p42"/>
          <p:cNvSpPr/>
          <p:nvPr/>
        </p:nvSpPr>
        <p:spPr>
          <a:xfrm>
            <a:off x="3114675" y="757238"/>
            <a:ext cx="2914650" cy="2143125"/>
          </a:xfrm>
          <a:prstGeom prst="roundRect">
            <a:avLst>
              <a:gd fmla="val 2667" name="adj"/>
            </a:avLst>
          </a:prstGeom>
          <a:noFill/>
          <a:ln cap="flat" cmpd="sng" w="14275">
            <a:solidFill>
              <a:srgbClr val="EA580C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2"/>
          <p:cNvSpPr/>
          <p:nvPr/>
        </p:nvSpPr>
        <p:spPr>
          <a:xfrm>
            <a:off x="6129338" y="757238"/>
            <a:ext cx="2914650" cy="2143125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4" name="Google Shape;414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29338" y="757238"/>
            <a:ext cx="291465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2"/>
          <p:cNvSpPr/>
          <p:nvPr/>
        </p:nvSpPr>
        <p:spPr>
          <a:xfrm>
            <a:off x="6136481" y="2728913"/>
            <a:ext cx="2900363" cy="164306"/>
          </a:xfrm>
          <a:prstGeom prst="rect">
            <a:avLst/>
          </a:prstGeom>
          <a:solidFill>
            <a:srgbClr val="FAFAF8">
              <a:alpha val="87843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2"/>
          <p:cNvSpPr txBox="1"/>
          <p:nvPr/>
        </p:nvSpPr>
        <p:spPr>
          <a:xfrm>
            <a:off x="7232549" y="2757131"/>
            <a:ext cx="708229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AI 工作流图谱</a:t>
            </a:r>
            <a:endParaRPr sz="1100"/>
          </a:p>
        </p:txBody>
      </p:sp>
      <p:sp>
        <p:nvSpPr>
          <p:cNvPr id="417" name="Google Shape;417;p42"/>
          <p:cNvSpPr/>
          <p:nvPr/>
        </p:nvSpPr>
        <p:spPr>
          <a:xfrm>
            <a:off x="6129338" y="757238"/>
            <a:ext cx="2914650" cy="2143125"/>
          </a:xfrm>
          <a:prstGeom prst="roundRect">
            <a:avLst>
              <a:gd fmla="val 2667" name="adj"/>
            </a:avLst>
          </a:prstGeom>
          <a:noFill/>
          <a:ln cap="flat" cmpd="sng" w="14275">
            <a:solidFill>
              <a:srgbClr val="4F46E5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2"/>
          <p:cNvSpPr/>
          <p:nvPr/>
        </p:nvSpPr>
        <p:spPr>
          <a:xfrm>
            <a:off x="428625" y="3071813"/>
            <a:ext cx="8286750" cy="7144"/>
          </a:xfrm>
          <a:custGeom>
            <a:rect b="b" l="l" r="r" t="t"/>
            <a:pathLst>
              <a:path extrusionOk="0" h="9525" w="11049000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42"/>
          <p:cNvSpPr txBox="1"/>
          <p:nvPr/>
        </p:nvSpPr>
        <p:spPr>
          <a:xfrm>
            <a:off x="2914221" y="3188970"/>
            <a:ext cx="3315557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以上只是其中几个，共 10+ 套 AI 系统 — 全部 AI 辅助构建</a:t>
            </a:r>
            <a:endParaRPr sz="1100"/>
          </a:p>
        </p:txBody>
      </p:sp>
      <p:sp>
        <p:nvSpPr>
          <p:cNvPr id="420" name="Google Shape;420;p42"/>
          <p:cNvSpPr txBox="1"/>
          <p:nvPr/>
        </p:nvSpPr>
        <p:spPr>
          <a:xfrm>
            <a:off x="8638294" y="4927759"/>
            <a:ext cx="125587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6" name="Google Shape;42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92" y="71438"/>
            <a:ext cx="45454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3"/>
          <p:cNvSpPr txBox="1"/>
          <p:nvPr/>
        </p:nvSpPr>
        <p:spPr>
          <a:xfrm>
            <a:off x="8638294" y="255746"/>
            <a:ext cx="125587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 sz="1100"/>
          </a:p>
        </p:txBody>
      </p:sp>
      <p:sp>
        <p:nvSpPr>
          <p:cNvPr id="428" name="Google Shape;428;p43"/>
          <p:cNvSpPr txBox="1"/>
          <p:nvPr/>
        </p:nvSpPr>
        <p:spPr>
          <a:xfrm>
            <a:off x="3168968" y="162877"/>
            <a:ext cx="2806065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他们做到了，你也可以</a:t>
            </a:r>
            <a:endParaRPr sz="1100"/>
          </a:p>
        </p:txBody>
      </p:sp>
      <p:sp>
        <p:nvSpPr>
          <p:cNvPr id="429" name="Google Shape;429;p43"/>
          <p:cNvSpPr/>
          <p:nvPr/>
        </p:nvSpPr>
        <p:spPr>
          <a:xfrm>
            <a:off x="3814763" y="442913"/>
            <a:ext cx="1514475" cy="14288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3"/>
          <p:cNvSpPr txBox="1"/>
          <p:nvPr/>
        </p:nvSpPr>
        <p:spPr>
          <a:xfrm>
            <a:off x="2889968" y="491490"/>
            <a:ext cx="3364064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4 个真实案例 · 领域专家 × AI · claude.com/blog/the-founders-playbook</a:t>
            </a:r>
            <a:endParaRPr sz="1100"/>
          </a:p>
        </p:txBody>
      </p:sp>
      <p:grpSp>
        <p:nvGrpSpPr>
          <p:cNvPr id="431" name="Google Shape;431;p43"/>
          <p:cNvGrpSpPr/>
          <p:nvPr/>
        </p:nvGrpSpPr>
        <p:grpSpPr>
          <a:xfrm>
            <a:off x="285750" y="771525"/>
            <a:ext cx="4143375" cy="1571625"/>
            <a:chOff x="381000" y="1028700"/>
            <a:chExt cx="5524500" cy="2095500"/>
          </a:xfrm>
        </p:grpSpPr>
        <p:sp>
          <p:nvSpPr>
            <p:cNvPr id="432" name="Google Shape;432;p43"/>
            <p:cNvSpPr/>
            <p:nvPr/>
          </p:nvSpPr>
          <p:spPr>
            <a:xfrm>
              <a:off x="381000" y="1028700"/>
              <a:ext cx="5524500" cy="2095500"/>
            </a:xfrm>
            <a:prstGeom prst="roundRect">
              <a:avLst>
                <a:gd fmla="val 4545" name="adj"/>
              </a:avLst>
            </a:prstGeom>
            <a:solidFill>
              <a:srgbClr val="FFFFFF"/>
            </a:solidFill>
            <a:ln cap="flat" cmpd="sng" w="14275">
              <a:solidFill>
                <a:srgbClr val="16A34A">
                  <a:alpha val="5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3"/>
            <p:cNvSpPr/>
            <p:nvPr/>
          </p:nvSpPr>
          <p:spPr>
            <a:xfrm>
              <a:off x="381000" y="1028700"/>
              <a:ext cx="5524500" cy="38100"/>
            </a:xfrm>
            <a:prstGeom prst="roundRect">
              <a:avLst>
                <a:gd fmla="val 50000" name="adj"/>
              </a:avLst>
            </a:pr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3"/>
            <p:cNvSpPr/>
            <p:nvPr/>
          </p:nvSpPr>
          <p:spPr>
            <a:xfrm>
              <a:off x="533400" y="1162050"/>
              <a:ext cx="495300" cy="209550"/>
            </a:xfrm>
            <a:prstGeom prst="roundRect">
              <a:avLst>
                <a:gd fmla="val 50000" name="adj"/>
              </a:avLst>
            </a:prstGeom>
            <a:solidFill>
              <a:srgbClr val="16A34A">
                <a:alpha val="14901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3"/>
            <p:cNvSpPr txBox="1"/>
            <p:nvPr/>
          </p:nvSpPr>
          <p:spPr>
            <a:xfrm>
              <a:off x="626269" y="1199674"/>
              <a:ext cx="309562" cy="198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医疗</a:t>
              </a:r>
              <a:endParaRPr sz="1100"/>
            </a:p>
          </p:txBody>
        </p:sp>
        <p:sp>
          <p:nvSpPr>
            <p:cNvPr id="436" name="Google Shape;436;p43"/>
            <p:cNvSpPr txBox="1"/>
            <p:nvPr/>
          </p:nvSpPr>
          <p:spPr>
            <a:xfrm>
              <a:off x="512445" y="1460182"/>
              <a:ext cx="2142072" cy="335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Carta Healthcare</a:t>
              </a:r>
              <a:endParaRPr sz="1100"/>
            </a:p>
          </p:txBody>
        </p:sp>
        <p:sp>
          <p:nvSpPr>
            <p:cNvPr id="437" name="Google Shape;437;p43"/>
            <p:cNvSpPr txBox="1"/>
            <p:nvPr/>
          </p:nvSpPr>
          <p:spPr>
            <a:xfrm>
              <a:off x="517208" y="1748314"/>
              <a:ext cx="1586804" cy="259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处理时间缩减 66%</a:t>
              </a:r>
              <a:endParaRPr sz="1100"/>
            </a:p>
          </p:txBody>
        </p:sp>
        <p:sp>
          <p:nvSpPr>
            <p:cNvPr id="438" name="Google Shape;438;p43"/>
            <p:cNvSpPr/>
            <p:nvPr/>
          </p:nvSpPr>
          <p:spPr>
            <a:xfrm>
              <a:off x="533400" y="1981200"/>
              <a:ext cx="5219700" cy="9525"/>
            </a:xfrm>
            <a:prstGeom prst="rect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3"/>
            <p:cNvSpPr txBox="1"/>
            <p:nvPr/>
          </p:nvSpPr>
          <p:spPr>
            <a:xfrm>
              <a:off x="518160" y="2080260"/>
              <a:ext cx="2641854" cy="243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每年处理 22,000 例外科手术数据</a:t>
              </a:r>
              <a:endParaRPr sz="1100"/>
            </a:p>
          </p:txBody>
        </p:sp>
        <p:sp>
          <p:nvSpPr>
            <p:cNvPr id="440" name="Google Shape;440;p43"/>
            <p:cNvSpPr txBox="1"/>
            <p:nvPr/>
          </p:nvSpPr>
          <p:spPr>
            <a:xfrm>
              <a:off x="518160" y="2308860"/>
              <a:ext cx="2361438" cy="243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临床知识库 · AI 驱动专业判断</a:t>
              </a:r>
              <a:endParaRPr sz="1100"/>
            </a:p>
          </p:txBody>
        </p:sp>
        <p:sp>
          <p:nvSpPr>
            <p:cNvPr id="441" name="Google Shape;441;p43"/>
            <p:cNvSpPr txBox="1"/>
            <p:nvPr/>
          </p:nvSpPr>
          <p:spPr>
            <a:xfrm>
              <a:off x="519112" y="2831306"/>
              <a:ext cx="186059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8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✦ 医疗专家知识 + AI 放大</a:t>
              </a:r>
              <a:endParaRPr sz="1100"/>
            </a:p>
          </p:txBody>
        </p:sp>
      </p:grpSp>
      <p:grpSp>
        <p:nvGrpSpPr>
          <p:cNvPr id="442" name="Google Shape;442;p43"/>
          <p:cNvGrpSpPr/>
          <p:nvPr/>
        </p:nvGrpSpPr>
        <p:grpSpPr>
          <a:xfrm>
            <a:off x="4714875" y="771525"/>
            <a:ext cx="4143375" cy="1571625"/>
            <a:chOff x="6286500" y="1028700"/>
            <a:chExt cx="5524500" cy="2095500"/>
          </a:xfrm>
        </p:grpSpPr>
        <p:sp>
          <p:nvSpPr>
            <p:cNvPr id="443" name="Google Shape;443;p43"/>
            <p:cNvSpPr/>
            <p:nvPr/>
          </p:nvSpPr>
          <p:spPr>
            <a:xfrm>
              <a:off x="6286500" y="1028700"/>
              <a:ext cx="5524500" cy="2095500"/>
            </a:xfrm>
            <a:prstGeom prst="roundRect">
              <a:avLst>
                <a:gd fmla="val 4545" name="adj"/>
              </a:avLst>
            </a:prstGeom>
            <a:solidFill>
              <a:srgbClr val="FFFFFF"/>
            </a:solidFill>
            <a:ln cap="flat" cmpd="sng" w="14275">
              <a:solidFill>
                <a:srgbClr val="EA580C">
                  <a:alpha val="5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3"/>
            <p:cNvSpPr/>
            <p:nvPr/>
          </p:nvSpPr>
          <p:spPr>
            <a:xfrm>
              <a:off x="6286500" y="1028700"/>
              <a:ext cx="5524500" cy="38100"/>
            </a:xfrm>
            <a:prstGeom prst="roundRect">
              <a:avLst>
                <a:gd fmla="val 50000" name="adj"/>
              </a:avLst>
            </a:pr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6438900" y="1162050"/>
              <a:ext cx="838200" cy="20955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14901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3"/>
            <p:cNvSpPr txBox="1"/>
            <p:nvPr/>
          </p:nvSpPr>
          <p:spPr>
            <a:xfrm>
              <a:off x="6478941" y="1199674"/>
              <a:ext cx="758119" cy="198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创业 / 副业</a:t>
              </a:r>
              <a:endParaRPr sz="1100"/>
            </a:p>
          </p:txBody>
        </p:sp>
        <p:sp>
          <p:nvSpPr>
            <p:cNvPr id="447" name="Google Shape;447;p43"/>
            <p:cNvSpPr txBox="1"/>
            <p:nvPr/>
          </p:nvSpPr>
          <p:spPr>
            <a:xfrm>
              <a:off x="6417945" y="1460182"/>
              <a:ext cx="1091991" cy="335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Anything</a:t>
              </a:r>
              <a:endParaRPr sz="1100"/>
            </a:p>
          </p:txBody>
        </p:sp>
        <p:sp>
          <p:nvSpPr>
            <p:cNvPr id="448" name="Google Shape;448;p43"/>
            <p:cNvSpPr txBox="1"/>
            <p:nvPr/>
          </p:nvSpPr>
          <p:spPr>
            <a:xfrm>
              <a:off x="6422708" y="1748314"/>
              <a:ext cx="1958301" cy="259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150 万用户 · 已商业化</a:t>
              </a:r>
              <a:endParaRPr sz="1100"/>
            </a:p>
          </p:txBody>
        </p:sp>
        <p:sp>
          <p:nvSpPr>
            <p:cNvPr id="449" name="Google Shape;449;p43"/>
            <p:cNvSpPr/>
            <p:nvPr/>
          </p:nvSpPr>
          <p:spPr>
            <a:xfrm>
              <a:off x="6438900" y="1981200"/>
              <a:ext cx="5219700" cy="9525"/>
            </a:xfrm>
            <a:prstGeom prst="rect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3"/>
            <p:cNvSpPr txBox="1"/>
            <p:nvPr/>
          </p:nvSpPr>
          <p:spPr>
            <a:xfrm>
              <a:off x="6423660" y="2080260"/>
              <a:ext cx="2685669" cy="243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创始人无技术背景 → 完整招聘平台</a:t>
              </a:r>
              <a:endParaRPr sz="1100"/>
            </a:p>
          </p:txBody>
        </p:sp>
        <p:sp>
          <p:nvSpPr>
            <p:cNvPr id="451" name="Google Shape;451;p43"/>
            <p:cNvSpPr txBox="1"/>
            <p:nvPr/>
          </p:nvSpPr>
          <p:spPr>
            <a:xfrm>
              <a:off x="6423660" y="2308860"/>
              <a:ext cx="1607820" cy="243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正在运营，正在盈利</a:t>
              </a:r>
              <a:endParaRPr sz="1100"/>
            </a:p>
          </p:txBody>
        </p:sp>
        <p:sp>
          <p:nvSpPr>
            <p:cNvPr id="452" name="Google Shape;452;p43"/>
            <p:cNvSpPr txBox="1"/>
            <p:nvPr/>
          </p:nvSpPr>
          <p:spPr>
            <a:xfrm>
              <a:off x="6424612" y="2831306"/>
              <a:ext cx="1696283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8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✦ 不会写代码 → AI 赚钱</a:t>
              </a:r>
              <a:endParaRPr sz="1100"/>
            </a:p>
          </p:txBody>
        </p:sp>
      </p:grpSp>
      <p:grpSp>
        <p:nvGrpSpPr>
          <p:cNvPr id="453" name="Google Shape;453;p43"/>
          <p:cNvGrpSpPr/>
          <p:nvPr/>
        </p:nvGrpSpPr>
        <p:grpSpPr>
          <a:xfrm>
            <a:off x="285750" y="2486025"/>
            <a:ext cx="4143375" cy="1571625"/>
            <a:chOff x="381000" y="3314700"/>
            <a:chExt cx="5524500" cy="2095500"/>
          </a:xfrm>
        </p:grpSpPr>
        <p:sp>
          <p:nvSpPr>
            <p:cNvPr id="454" name="Google Shape;454;p43"/>
            <p:cNvSpPr/>
            <p:nvPr/>
          </p:nvSpPr>
          <p:spPr>
            <a:xfrm>
              <a:off x="381000" y="3314700"/>
              <a:ext cx="5524500" cy="2095500"/>
            </a:xfrm>
            <a:prstGeom prst="roundRect">
              <a:avLst>
                <a:gd fmla="val 4545" name="adj"/>
              </a:avLst>
            </a:prstGeom>
            <a:solidFill>
              <a:srgbClr val="FFFFFF"/>
            </a:solidFill>
            <a:ln cap="flat" cmpd="sng" w="14275">
              <a:solidFill>
                <a:srgbClr val="4F46E5">
                  <a:alpha val="5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3"/>
            <p:cNvSpPr/>
            <p:nvPr/>
          </p:nvSpPr>
          <p:spPr>
            <a:xfrm>
              <a:off x="381000" y="3314700"/>
              <a:ext cx="5524500" cy="38100"/>
            </a:xfrm>
            <a:prstGeom prst="roundRect">
              <a:avLst>
                <a:gd fmla="val 50000" name="adj"/>
              </a:avLst>
            </a:pr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3"/>
            <p:cNvSpPr/>
            <p:nvPr/>
          </p:nvSpPr>
          <p:spPr>
            <a:xfrm>
              <a:off x="533400" y="3448050"/>
              <a:ext cx="495300" cy="209550"/>
            </a:xfrm>
            <a:prstGeom prst="roundRect">
              <a:avLst>
                <a:gd fmla="val 50000" name="adj"/>
              </a:avLst>
            </a:prstGeom>
            <a:solidFill>
              <a:srgbClr val="4F46E5">
                <a:alpha val="14901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3"/>
            <p:cNvSpPr txBox="1"/>
            <p:nvPr/>
          </p:nvSpPr>
          <p:spPr>
            <a:xfrm>
              <a:off x="626269" y="3485674"/>
              <a:ext cx="309562" cy="198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法律</a:t>
              </a:r>
              <a:endParaRPr sz="1100"/>
            </a:p>
          </p:txBody>
        </p:sp>
        <p:sp>
          <p:nvSpPr>
            <p:cNvPr id="458" name="Google Shape;458;p43"/>
            <p:cNvSpPr txBox="1"/>
            <p:nvPr/>
          </p:nvSpPr>
          <p:spPr>
            <a:xfrm>
              <a:off x="512445" y="3746182"/>
              <a:ext cx="611231" cy="335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GC AI</a:t>
              </a:r>
              <a:endParaRPr sz="1100"/>
            </a:p>
          </p:txBody>
        </p:sp>
        <p:sp>
          <p:nvSpPr>
            <p:cNvPr id="459" name="Google Shape;459;p43"/>
            <p:cNvSpPr txBox="1"/>
            <p:nvPr/>
          </p:nvSpPr>
          <p:spPr>
            <a:xfrm>
              <a:off x="517208" y="4034314"/>
              <a:ext cx="2613308" cy="259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$73M 融资 · 1,000+ 企业客户</a:t>
              </a:r>
              <a:endParaRPr sz="1100"/>
            </a:p>
          </p:txBody>
        </p:sp>
        <p:sp>
          <p:nvSpPr>
            <p:cNvPr id="460" name="Google Shape;460;p43"/>
            <p:cNvSpPr/>
            <p:nvPr/>
          </p:nvSpPr>
          <p:spPr>
            <a:xfrm>
              <a:off x="533400" y="4267200"/>
              <a:ext cx="5219700" cy="9525"/>
            </a:xfrm>
            <a:prstGeom prst="rect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3"/>
            <p:cNvSpPr txBox="1"/>
            <p:nvPr/>
          </p:nvSpPr>
          <p:spPr>
            <a:xfrm>
              <a:off x="518160" y="4366260"/>
              <a:ext cx="1686687" cy="243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企业法务专属 AI 平台</a:t>
              </a:r>
              <a:endParaRPr sz="1100"/>
            </a:p>
          </p:txBody>
        </p:sp>
        <p:sp>
          <p:nvSpPr>
            <p:cNvPr id="462" name="Google Shape;462;p43"/>
            <p:cNvSpPr txBox="1"/>
            <p:nvPr/>
          </p:nvSpPr>
          <p:spPr>
            <a:xfrm>
              <a:off x="518160" y="4594860"/>
              <a:ext cx="2562987" cy="243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合规 · 跨部门风险 · AI 驱动判断</a:t>
              </a:r>
              <a:endParaRPr sz="1100"/>
            </a:p>
          </p:txBody>
        </p:sp>
        <p:sp>
          <p:nvSpPr>
            <p:cNvPr id="463" name="Google Shape;463;p43"/>
            <p:cNvSpPr txBox="1"/>
            <p:nvPr/>
          </p:nvSpPr>
          <p:spPr>
            <a:xfrm>
              <a:off x="519112" y="5117306"/>
              <a:ext cx="1720929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8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✦ 法律专家主导 AI 落地</a:t>
              </a:r>
              <a:endParaRPr sz="1100"/>
            </a:p>
          </p:txBody>
        </p:sp>
      </p:grpSp>
      <p:grpSp>
        <p:nvGrpSpPr>
          <p:cNvPr id="464" name="Google Shape;464;p43"/>
          <p:cNvGrpSpPr/>
          <p:nvPr/>
        </p:nvGrpSpPr>
        <p:grpSpPr>
          <a:xfrm>
            <a:off x="4714875" y="2486025"/>
            <a:ext cx="4143375" cy="1571625"/>
            <a:chOff x="6286500" y="3314700"/>
            <a:chExt cx="5524500" cy="2095500"/>
          </a:xfrm>
        </p:grpSpPr>
        <p:sp>
          <p:nvSpPr>
            <p:cNvPr id="465" name="Google Shape;465;p43"/>
            <p:cNvSpPr/>
            <p:nvPr/>
          </p:nvSpPr>
          <p:spPr>
            <a:xfrm>
              <a:off x="6286500" y="3314700"/>
              <a:ext cx="5524500" cy="2095500"/>
            </a:xfrm>
            <a:prstGeom prst="roundRect">
              <a:avLst>
                <a:gd fmla="val 4545" name="adj"/>
              </a:avLst>
            </a:prstGeom>
            <a:solidFill>
              <a:srgbClr val="FFFFFF"/>
            </a:solidFill>
            <a:ln cap="flat" cmpd="sng" w="14275">
              <a:solidFill>
                <a:srgbClr val="EF4444">
                  <a:alpha val="5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3"/>
            <p:cNvSpPr/>
            <p:nvPr/>
          </p:nvSpPr>
          <p:spPr>
            <a:xfrm>
              <a:off x="6286500" y="3314700"/>
              <a:ext cx="5524500" cy="38100"/>
            </a:xfrm>
            <a:prstGeom prst="roundRect">
              <a:avLst>
                <a:gd fmla="val 50000" name="adj"/>
              </a:avLst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6438900" y="3448050"/>
              <a:ext cx="762000" cy="209550"/>
            </a:xfrm>
            <a:prstGeom prst="roundRect">
              <a:avLst>
                <a:gd fmla="val 50000" name="adj"/>
              </a:avLst>
            </a:prstGeom>
            <a:solidFill>
              <a:srgbClr val="EF4444">
                <a:alpha val="14901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3"/>
            <p:cNvSpPr txBox="1"/>
            <p:nvPr/>
          </p:nvSpPr>
          <p:spPr>
            <a:xfrm>
              <a:off x="6522720" y="3485674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EF4444"/>
                  </a:solidFill>
                  <a:latin typeface="Arial"/>
                  <a:ea typeface="Arial"/>
                  <a:cs typeface="Arial"/>
                  <a:sym typeface="Arial"/>
                </a:rPr>
                <a:t>网络安全</a:t>
              </a:r>
              <a:endParaRPr sz="1100"/>
            </a:p>
          </p:txBody>
        </p:sp>
        <p:sp>
          <p:nvSpPr>
            <p:cNvPr id="469" name="Google Shape;469;p43"/>
            <p:cNvSpPr txBox="1"/>
            <p:nvPr/>
          </p:nvSpPr>
          <p:spPr>
            <a:xfrm>
              <a:off x="6417945" y="3746182"/>
              <a:ext cx="876914" cy="335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Cogent</a:t>
              </a:r>
              <a:endParaRPr sz="1100"/>
            </a:p>
          </p:txBody>
        </p:sp>
        <p:sp>
          <p:nvSpPr>
            <p:cNvPr id="470" name="Google Shape;470;p43"/>
            <p:cNvSpPr txBox="1"/>
            <p:nvPr/>
          </p:nvSpPr>
          <p:spPr>
            <a:xfrm>
              <a:off x="6422708" y="4034314"/>
              <a:ext cx="2280916" cy="259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EF4444"/>
                  </a:solidFill>
                  <a:latin typeface="Arial"/>
                  <a:ea typeface="Arial"/>
                  <a:cs typeface="Arial"/>
                  <a:sym typeface="Arial"/>
                </a:rPr>
                <a:t>$53M · 响应时间缩减 97%</a:t>
              </a:r>
              <a:endParaRPr sz="1100"/>
            </a:p>
          </p:txBody>
        </p:sp>
        <p:sp>
          <p:nvSpPr>
            <p:cNvPr id="471" name="Google Shape;471;p43"/>
            <p:cNvSpPr/>
            <p:nvPr/>
          </p:nvSpPr>
          <p:spPr>
            <a:xfrm>
              <a:off x="6438900" y="4267200"/>
              <a:ext cx="5219700" cy="9525"/>
            </a:xfrm>
            <a:prstGeom prst="rect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3"/>
            <p:cNvSpPr txBox="1"/>
            <p:nvPr/>
          </p:nvSpPr>
          <p:spPr>
            <a:xfrm>
              <a:off x="6423660" y="4366260"/>
              <a:ext cx="2010918" cy="243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发现 → 优先级 → 自动修复</a:t>
              </a:r>
              <a:endParaRPr sz="1100"/>
            </a:p>
          </p:txBody>
        </p:sp>
        <p:sp>
          <p:nvSpPr>
            <p:cNvPr id="473" name="Google Shape;473;p43"/>
            <p:cNvSpPr txBox="1"/>
            <p:nvPr/>
          </p:nvSpPr>
          <p:spPr>
            <a:xfrm>
              <a:off x="6423660" y="4594860"/>
              <a:ext cx="1967103" cy="243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安全专家知识 × AI Agent</a:t>
              </a:r>
              <a:endParaRPr sz="1100"/>
            </a:p>
          </p:txBody>
        </p:sp>
        <p:sp>
          <p:nvSpPr>
            <p:cNvPr id="474" name="Google Shape;474;p43"/>
            <p:cNvSpPr txBox="1"/>
            <p:nvPr/>
          </p:nvSpPr>
          <p:spPr>
            <a:xfrm>
              <a:off x="6424612" y="5117306"/>
              <a:ext cx="1696283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800" u="none" cap="none" strike="noStrike">
                  <a:solidFill>
                    <a:srgbClr val="EF4444"/>
                  </a:solidFill>
                  <a:latin typeface="Arial"/>
                  <a:ea typeface="Arial"/>
                  <a:cs typeface="Arial"/>
                  <a:sym typeface="Arial"/>
                </a:rPr>
                <a:t>✦ 专家判断力 × AI 速度</a:t>
              </a:r>
              <a:endParaRPr sz="1100"/>
            </a:p>
          </p:txBody>
        </p:sp>
      </p:grpSp>
      <p:sp>
        <p:nvSpPr>
          <p:cNvPr id="475" name="Google Shape;475;p43"/>
          <p:cNvSpPr/>
          <p:nvPr/>
        </p:nvSpPr>
        <p:spPr>
          <a:xfrm>
            <a:off x="285750" y="4200525"/>
            <a:ext cx="8572500" cy="7144"/>
          </a:xfrm>
          <a:custGeom>
            <a:rect b="b" l="l" r="r" t="t"/>
            <a:pathLst>
              <a:path extrusionOk="0" h="9525" w="11430000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43"/>
          <p:cNvSpPr txBox="1"/>
          <p:nvPr/>
        </p:nvSpPr>
        <p:spPr>
          <a:xfrm>
            <a:off x="2652760" y="4301252"/>
            <a:ext cx="3838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B7280"/>
                </a:solidFill>
              </a:rPr>
              <a:t>有很多</a:t>
            </a: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个真实案例，覆盖医疗 · 法律 · 金融 · 创业 · 供应链 · 非营利等行业</a:t>
            </a:r>
            <a:endParaRPr sz="1100"/>
          </a:p>
        </p:txBody>
      </p:sp>
      <p:sp>
        <p:nvSpPr>
          <p:cNvPr id="477" name="Google Shape;477;p43"/>
          <p:cNvSpPr txBox="1"/>
          <p:nvPr/>
        </p:nvSpPr>
        <p:spPr>
          <a:xfrm>
            <a:off x="3345204" y="4464487"/>
            <a:ext cx="2453593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sng" cap="none" strike="noStrike">
                <a:solidFill>
                  <a:srgbClr val="2563EB"/>
                </a:solidFill>
                <a:latin typeface="Arial"/>
                <a:ea typeface="Arial"/>
                <a:cs typeface="Arial"/>
                <a:sym typeface="Arial"/>
              </a:rPr>
              <a:t>来源：claude.com/blog/the-founders-playbook</a:t>
            </a:r>
            <a:endParaRPr sz="1100"/>
          </a:p>
        </p:txBody>
      </p:sp>
      <p:sp>
        <p:nvSpPr>
          <p:cNvPr id="478" name="Google Shape;478;p43"/>
          <p:cNvSpPr txBox="1"/>
          <p:nvPr/>
        </p:nvSpPr>
        <p:spPr>
          <a:xfrm>
            <a:off x="8638294" y="4927759"/>
            <a:ext cx="125587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4" name="Google Shape;48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767" y="71438"/>
            <a:ext cx="45454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4"/>
          <p:cNvSpPr/>
          <p:nvPr/>
        </p:nvSpPr>
        <p:spPr>
          <a:xfrm>
            <a:off x="428625" y="200025"/>
            <a:ext cx="35719" cy="371475"/>
          </a:xfrm>
          <a:prstGeom prst="roundRect">
            <a:avLst>
              <a:gd fmla="val 4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4"/>
          <p:cNvSpPr txBox="1"/>
          <p:nvPr/>
        </p:nvSpPr>
        <p:spPr>
          <a:xfrm>
            <a:off x="547211" y="193596"/>
            <a:ext cx="5415723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9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连 Anthropic 内部的销售总监，也这样用</a:t>
            </a:r>
            <a:endParaRPr sz="1100"/>
          </a:p>
        </p:txBody>
      </p:sp>
      <p:sp>
        <p:nvSpPr>
          <p:cNvPr id="487" name="Google Shape;487;p44"/>
          <p:cNvSpPr txBox="1"/>
          <p:nvPr/>
        </p:nvSpPr>
        <p:spPr>
          <a:xfrm>
            <a:off x="561499" y="472202"/>
            <a:ext cx="352794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真实案例 · Travis Bryant · Head of Mid-Market GTM · Anthropic</a:t>
            </a:r>
            <a:endParaRPr sz="1100"/>
          </a:p>
        </p:txBody>
      </p:sp>
      <p:sp>
        <p:nvSpPr>
          <p:cNvPr id="488" name="Google Shape;488;p44"/>
          <p:cNvSpPr/>
          <p:nvPr/>
        </p:nvSpPr>
        <p:spPr>
          <a:xfrm>
            <a:off x="428625" y="685800"/>
            <a:ext cx="8286750" cy="7144"/>
          </a:xfrm>
          <a:custGeom>
            <a:rect b="b" l="l" r="r" t="t"/>
            <a:pathLst>
              <a:path extrusionOk="0" h="9525" w="11049000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cap="flat" cmpd="sng" w="1427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p44"/>
          <p:cNvSpPr txBox="1"/>
          <p:nvPr/>
        </p:nvSpPr>
        <p:spPr>
          <a:xfrm>
            <a:off x="8638294" y="255746"/>
            <a:ext cx="125587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 sz="1100"/>
          </a:p>
        </p:txBody>
      </p:sp>
      <p:sp>
        <p:nvSpPr>
          <p:cNvPr id="490" name="Google Shape;490;p44"/>
          <p:cNvSpPr/>
          <p:nvPr/>
        </p:nvSpPr>
        <p:spPr>
          <a:xfrm>
            <a:off x="428625" y="800100"/>
            <a:ext cx="8286750" cy="2214563"/>
          </a:xfrm>
          <a:prstGeom prst="roundRect">
            <a:avLst>
              <a:gd fmla="val 4516" name="adj"/>
            </a:avLst>
          </a:prstGeom>
          <a:solidFill>
            <a:srgbClr val="FFFFFF"/>
          </a:solidFill>
          <a:ln cap="flat" cmpd="sng" w="1427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4"/>
          <p:cNvSpPr/>
          <p:nvPr/>
        </p:nvSpPr>
        <p:spPr>
          <a:xfrm>
            <a:off x="428625" y="800100"/>
            <a:ext cx="57150" cy="2214563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44"/>
          <p:cNvSpPr/>
          <p:nvPr/>
        </p:nvSpPr>
        <p:spPr>
          <a:xfrm>
            <a:off x="614363" y="985838"/>
            <a:ext cx="928688" cy="185738"/>
          </a:xfrm>
          <a:prstGeom prst="roundRect">
            <a:avLst>
              <a:gd fmla="val 50000" name="adj"/>
            </a:avLst>
          </a:prstGeom>
          <a:solidFill>
            <a:srgbClr val="4F46E5">
              <a:alpha val="12156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4"/>
          <p:cNvSpPr txBox="1"/>
          <p:nvPr/>
        </p:nvSpPr>
        <p:spPr>
          <a:xfrm>
            <a:off x="676933" y="1028343"/>
            <a:ext cx="803547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Anthropic 内部</a:t>
            </a:r>
            <a:endParaRPr sz="1100"/>
          </a:p>
        </p:txBody>
      </p:sp>
      <p:sp>
        <p:nvSpPr>
          <p:cNvPr id="494" name="Google Shape;494;p44"/>
          <p:cNvSpPr txBox="1"/>
          <p:nvPr/>
        </p:nvSpPr>
        <p:spPr>
          <a:xfrm>
            <a:off x="594360" y="1287304"/>
            <a:ext cx="1646181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Travis Bryant</a:t>
            </a:r>
            <a:endParaRPr sz="1100"/>
          </a:p>
        </p:txBody>
      </p:sp>
      <p:sp>
        <p:nvSpPr>
          <p:cNvPr id="495" name="Google Shape;495;p44"/>
          <p:cNvSpPr/>
          <p:nvPr/>
        </p:nvSpPr>
        <p:spPr>
          <a:xfrm>
            <a:off x="614363" y="1785938"/>
            <a:ext cx="1385888" cy="7144"/>
          </a:xfrm>
          <a:custGeom>
            <a:rect b="b" l="l" r="r" t="t"/>
            <a:pathLst>
              <a:path extrusionOk="0" h="9525" w="1847850">
                <a:moveTo>
                  <a:pt x="0" y="0"/>
                </a:moveTo>
                <a:lnTo>
                  <a:pt x="184785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44"/>
          <p:cNvSpPr txBox="1"/>
          <p:nvPr/>
        </p:nvSpPr>
        <p:spPr>
          <a:xfrm>
            <a:off x="520065" y="1891665"/>
            <a:ext cx="19031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4F46E5"/>
                </a:solidFill>
                <a:latin typeface="Georgia"/>
                <a:ea typeface="Georgia"/>
                <a:cs typeface="Georgia"/>
                <a:sym typeface="Georgia"/>
              </a:rPr>
              <a:t>"</a:t>
            </a:r>
            <a:endParaRPr sz="1100"/>
          </a:p>
        </p:txBody>
      </p:sp>
      <p:sp>
        <p:nvSpPr>
          <p:cNvPr id="497" name="Google Shape;497;p44"/>
          <p:cNvSpPr txBox="1"/>
          <p:nvPr/>
        </p:nvSpPr>
        <p:spPr>
          <a:xfrm>
            <a:off x="602219" y="1968461"/>
            <a:ext cx="1190453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Claude 构建数据，</a:t>
            </a:r>
            <a:endParaRPr sz="1100"/>
          </a:p>
        </p:txBody>
      </p:sp>
      <p:sp>
        <p:nvSpPr>
          <p:cNvPr id="498" name="Google Shape;498;p44"/>
          <p:cNvSpPr txBox="1"/>
          <p:nvPr/>
        </p:nvSpPr>
        <p:spPr>
          <a:xfrm>
            <a:off x="602219" y="2139911"/>
            <a:ext cx="659744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我来解释"</a:t>
            </a:r>
            <a:endParaRPr sz="1100"/>
          </a:p>
        </p:txBody>
      </p:sp>
      <p:sp>
        <p:nvSpPr>
          <p:cNvPr id="499" name="Google Shape;499;p44"/>
          <p:cNvSpPr/>
          <p:nvPr/>
        </p:nvSpPr>
        <p:spPr>
          <a:xfrm>
            <a:off x="2214563" y="928688"/>
            <a:ext cx="7144" cy="1985963"/>
          </a:xfrm>
          <a:custGeom>
            <a:rect b="b" l="l" r="r" t="t"/>
            <a:pathLst>
              <a:path extrusionOk="0" h="2647950" w="9525">
                <a:moveTo>
                  <a:pt x="0" y="0"/>
                </a:moveTo>
                <a:lnTo>
                  <a:pt x="0" y="2647950"/>
                </a:lnTo>
              </a:path>
            </a:pathLst>
          </a:custGeom>
          <a:noFill/>
          <a:ln cap="flat" cmpd="sng" w="1427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44"/>
          <p:cNvSpPr txBox="1"/>
          <p:nvPr/>
        </p:nvSpPr>
        <p:spPr>
          <a:xfrm>
            <a:off x="2990088" y="988695"/>
            <a:ext cx="3449574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400" u="none" cap="none" strike="noStrike">
                <a:solidFill>
                  <a:srgbClr val="EA580C"/>
                </a:solidFill>
                <a:latin typeface="Georgia"/>
                <a:ea typeface="Georgia"/>
                <a:cs typeface="Georgia"/>
                <a:sym typeface="Georgia"/>
              </a:rPr>
              <a:t>一个晚上</a:t>
            </a:r>
            <a:endParaRPr sz="1100"/>
          </a:p>
        </p:txBody>
      </p:sp>
      <p:sp>
        <p:nvSpPr>
          <p:cNvPr id="501" name="Google Shape;501;p44"/>
          <p:cNvSpPr txBox="1"/>
          <p:nvPr/>
        </p:nvSpPr>
        <p:spPr>
          <a:xfrm>
            <a:off x="3614738" y="1795224"/>
            <a:ext cx="2200275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完成了原来多个跨职能团队</a:t>
            </a:r>
            <a:endParaRPr sz="1100"/>
          </a:p>
        </p:txBody>
      </p:sp>
      <p:sp>
        <p:nvSpPr>
          <p:cNvPr id="502" name="Google Shape;502;p44"/>
          <p:cNvSpPr txBox="1"/>
          <p:nvPr/>
        </p:nvSpPr>
        <p:spPr>
          <a:xfrm>
            <a:off x="4518422" y="2009537"/>
            <a:ext cx="392906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花费</a:t>
            </a:r>
            <a:endParaRPr sz="1100"/>
          </a:p>
        </p:txBody>
      </p:sp>
      <p:sp>
        <p:nvSpPr>
          <p:cNvPr id="503" name="Google Shape;503;p44"/>
          <p:cNvSpPr txBox="1"/>
          <p:nvPr/>
        </p:nvSpPr>
        <p:spPr>
          <a:xfrm>
            <a:off x="5109210" y="1973104"/>
            <a:ext cx="1006126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EA580C"/>
                </a:solidFill>
                <a:latin typeface="Georgia"/>
                <a:ea typeface="Georgia"/>
                <a:cs typeface="Georgia"/>
                <a:sym typeface="Georgia"/>
              </a:rPr>
              <a:t>数百小时</a:t>
            </a:r>
            <a:endParaRPr sz="1100"/>
          </a:p>
        </p:txBody>
      </p:sp>
      <p:sp>
        <p:nvSpPr>
          <p:cNvPr id="504" name="Google Shape;504;p44"/>
          <p:cNvSpPr txBox="1"/>
          <p:nvPr/>
        </p:nvSpPr>
        <p:spPr>
          <a:xfrm>
            <a:off x="6199346" y="2009537"/>
            <a:ext cx="1296591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才能完成的工作</a:t>
            </a:r>
            <a:endParaRPr sz="1100"/>
          </a:p>
        </p:txBody>
      </p:sp>
      <p:sp>
        <p:nvSpPr>
          <p:cNvPr id="505" name="Google Shape;505;p44"/>
          <p:cNvSpPr/>
          <p:nvPr/>
        </p:nvSpPr>
        <p:spPr>
          <a:xfrm>
            <a:off x="2986088" y="2271713"/>
            <a:ext cx="3457575" cy="257175"/>
          </a:xfrm>
          <a:prstGeom prst="roundRect">
            <a:avLst>
              <a:gd fmla="val 50000" name="adj"/>
            </a:avLst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4"/>
          <p:cNvSpPr txBox="1"/>
          <p:nvPr/>
        </p:nvSpPr>
        <p:spPr>
          <a:xfrm>
            <a:off x="3327068" y="2344936"/>
            <a:ext cx="2775615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4,000 个企业账户 · 五维深度评分 · 交互式仪表板</a:t>
            </a:r>
            <a:endParaRPr sz="1100"/>
          </a:p>
        </p:txBody>
      </p:sp>
      <p:sp>
        <p:nvSpPr>
          <p:cNvPr id="507" name="Google Shape;507;p44"/>
          <p:cNvSpPr/>
          <p:nvPr/>
        </p:nvSpPr>
        <p:spPr>
          <a:xfrm>
            <a:off x="428625" y="3171825"/>
            <a:ext cx="2643188" cy="714375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9525">
            <a:solidFill>
              <a:srgbClr val="4F46E5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4"/>
          <p:cNvSpPr txBox="1"/>
          <p:nvPr/>
        </p:nvSpPr>
        <p:spPr>
          <a:xfrm>
            <a:off x="1510035" y="3247549"/>
            <a:ext cx="480367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500" u="none" cap="none" strike="noStrike">
                <a:solidFill>
                  <a:srgbClr val="4F46E5"/>
                </a:solidFill>
                <a:latin typeface="Georgia"/>
                <a:ea typeface="Georgia"/>
                <a:cs typeface="Georgia"/>
                <a:sym typeface="Georgia"/>
              </a:rPr>
              <a:t>90</a:t>
            </a:r>
            <a:endParaRPr sz="1100"/>
          </a:p>
        </p:txBody>
      </p:sp>
      <p:sp>
        <p:nvSpPr>
          <p:cNvPr id="509" name="Google Shape;509;p44"/>
          <p:cNvSpPr txBox="1"/>
          <p:nvPr/>
        </p:nvSpPr>
        <p:spPr>
          <a:xfrm>
            <a:off x="2201704" y="3405426"/>
            <a:ext cx="321469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分钟</a:t>
            </a:r>
            <a:endParaRPr sz="1100"/>
          </a:p>
        </p:txBody>
      </p:sp>
      <p:sp>
        <p:nvSpPr>
          <p:cNvPr id="510" name="Google Shape;510;p44"/>
          <p:cNvSpPr txBox="1"/>
          <p:nvPr/>
        </p:nvSpPr>
        <p:spPr>
          <a:xfrm>
            <a:off x="894862" y="3658314"/>
            <a:ext cx="171071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每天节省 · 会议室预订/通话备注</a:t>
            </a:r>
            <a:endParaRPr sz="1100"/>
          </a:p>
        </p:txBody>
      </p:sp>
      <p:sp>
        <p:nvSpPr>
          <p:cNvPr id="511" name="Google Shape;511;p44"/>
          <p:cNvSpPr/>
          <p:nvPr/>
        </p:nvSpPr>
        <p:spPr>
          <a:xfrm>
            <a:off x="3250406" y="3171825"/>
            <a:ext cx="2643188" cy="714375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9525">
            <a:solidFill>
              <a:srgbClr val="4F46E5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44"/>
          <p:cNvSpPr txBox="1"/>
          <p:nvPr/>
        </p:nvSpPr>
        <p:spPr>
          <a:xfrm>
            <a:off x="4279030" y="3247549"/>
            <a:ext cx="271616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500" u="none" cap="none" strike="noStrike">
                <a:solidFill>
                  <a:srgbClr val="4F46E5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sz="1100"/>
          </a:p>
        </p:txBody>
      </p:sp>
      <p:sp>
        <p:nvSpPr>
          <p:cNvPr id="513" name="Google Shape;513;p44"/>
          <p:cNvSpPr txBox="1"/>
          <p:nvPr/>
        </p:nvSpPr>
        <p:spPr>
          <a:xfrm>
            <a:off x="4616291" y="3405426"/>
            <a:ext cx="321469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小时</a:t>
            </a:r>
            <a:endParaRPr sz="1100"/>
          </a:p>
        </p:txBody>
      </p:sp>
      <p:sp>
        <p:nvSpPr>
          <p:cNvPr id="514" name="Google Shape;514;p44"/>
          <p:cNvSpPr txBox="1"/>
          <p:nvPr/>
        </p:nvSpPr>
        <p:spPr>
          <a:xfrm>
            <a:off x="3774150" y="3658314"/>
            <a:ext cx="159569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每周节省 · 销售预测/数据报告</a:t>
            </a:r>
            <a:endParaRPr sz="1100"/>
          </a:p>
        </p:txBody>
      </p:sp>
      <p:sp>
        <p:nvSpPr>
          <p:cNvPr id="515" name="Google Shape;515;p44"/>
          <p:cNvSpPr/>
          <p:nvPr/>
        </p:nvSpPr>
        <p:spPr>
          <a:xfrm>
            <a:off x="6072188" y="3171825"/>
            <a:ext cx="2643188" cy="714375"/>
          </a:xfrm>
          <a:prstGeom prst="roundRect">
            <a:avLst>
              <a:gd fmla="val 10000" name="adj"/>
            </a:avLst>
          </a:prstGeom>
          <a:solidFill>
            <a:srgbClr val="FFF7ED"/>
          </a:solidFill>
          <a:ln cap="flat" cmpd="sng" w="14275">
            <a:solidFill>
              <a:srgbClr val="EA580C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4"/>
          <p:cNvSpPr txBox="1"/>
          <p:nvPr/>
        </p:nvSpPr>
        <p:spPr>
          <a:xfrm>
            <a:off x="6935251" y="3336131"/>
            <a:ext cx="917061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EA580C"/>
                </a:solidFill>
                <a:latin typeface="Georgia"/>
                <a:ea typeface="Georgia"/>
                <a:cs typeface="Georgia"/>
                <a:sym typeface="Georgia"/>
              </a:rPr>
              <a:t>一人 · 一晚</a:t>
            </a:r>
            <a:endParaRPr sz="1100"/>
          </a:p>
        </p:txBody>
      </p:sp>
      <p:sp>
        <p:nvSpPr>
          <p:cNvPr id="517" name="Google Shape;517;p44"/>
          <p:cNvSpPr txBox="1"/>
          <p:nvPr/>
        </p:nvSpPr>
        <p:spPr>
          <a:xfrm>
            <a:off x="6652930" y="3552230"/>
            <a:ext cx="1481703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= 整个跨职能团队的工作量</a:t>
            </a:r>
            <a:endParaRPr sz="1100"/>
          </a:p>
        </p:txBody>
      </p:sp>
      <p:sp>
        <p:nvSpPr>
          <p:cNvPr id="518" name="Google Shape;518;p44"/>
          <p:cNvSpPr txBox="1"/>
          <p:nvPr/>
        </p:nvSpPr>
        <p:spPr>
          <a:xfrm>
            <a:off x="6468692" y="3707249"/>
            <a:ext cx="1850178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专业判断力不被替代，重复汇总交给 AI</a:t>
            </a:r>
            <a:endParaRPr sz="1100"/>
          </a:p>
        </p:txBody>
      </p:sp>
      <p:sp>
        <p:nvSpPr>
          <p:cNvPr id="519" name="Google Shape;519;p44"/>
          <p:cNvSpPr/>
          <p:nvPr/>
        </p:nvSpPr>
        <p:spPr>
          <a:xfrm>
            <a:off x="428625" y="4043363"/>
            <a:ext cx="8286750" cy="7144"/>
          </a:xfrm>
          <a:custGeom>
            <a:rect b="b" l="l" r="r" t="t"/>
            <a:pathLst>
              <a:path extrusionOk="0" h="9525" w="11049000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44"/>
          <p:cNvSpPr txBox="1"/>
          <p:nvPr/>
        </p:nvSpPr>
        <p:spPr>
          <a:xfrm>
            <a:off x="1748558" y="4150162"/>
            <a:ext cx="5646884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sng" cap="none" strike="noStrike">
                <a:solidFill>
                  <a:srgbClr val="2563EB"/>
                </a:solidFill>
                <a:latin typeface="Arial"/>
                <a:ea typeface="Arial"/>
                <a:cs typeface="Arial"/>
                <a:sym typeface="Arial"/>
              </a:rPr>
              <a:t>来源：claude.com/blog/how-an-anthropic-sales-leader-uses-claude-cowork-to-run-a-4-000-account-book</a:t>
            </a:r>
            <a:endParaRPr sz="1100"/>
          </a:p>
        </p:txBody>
      </p:sp>
      <p:sp>
        <p:nvSpPr>
          <p:cNvPr id="521" name="Google Shape;521;p44"/>
          <p:cNvSpPr txBox="1"/>
          <p:nvPr/>
        </p:nvSpPr>
        <p:spPr>
          <a:xfrm>
            <a:off x="8638294" y="4927759"/>
            <a:ext cx="125587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45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527" name="Google Shape;527;p4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AFAF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4953000" y="571500"/>
              <a:ext cx="7239000" cy="5334000"/>
            </a:xfrm>
            <a:prstGeom prst="ellipse">
              <a:avLst/>
            </a:prstGeom>
            <a:gradFill>
              <a:gsLst>
                <a:gs pos="0">
                  <a:srgbClr val="E8854C">
                    <a:alpha val="5098"/>
                  </a:srgbClr>
                </a:gs>
                <a:gs pos="100000">
                  <a:srgbClr val="E8854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11315700" y="457200"/>
              <a:ext cx="38100" cy="38100"/>
            </a:xfrm>
            <a:prstGeom prst="ellipse">
              <a:avLst/>
            </a:prstGeom>
            <a:solidFill>
              <a:srgbClr val="E2E8F0">
                <a:alpha val="5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11510962" y="328612"/>
              <a:ext cx="28575" cy="28575"/>
            </a:xfrm>
            <a:prstGeom prst="ellipse">
              <a:avLst/>
            </a:prstGeom>
            <a:solidFill>
              <a:srgbClr val="E2E8F0">
                <a:alpha val="4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31" name="Google Shape;53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92" y="71438"/>
            <a:ext cx="454540" cy="62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2" name="Google Shape;532;p45"/>
          <p:cNvGrpSpPr/>
          <p:nvPr/>
        </p:nvGrpSpPr>
        <p:grpSpPr>
          <a:xfrm>
            <a:off x="3065643" y="255746"/>
            <a:ext cx="5698237" cy="422910"/>
            <a:chOff x="4087524" y="340995"/>
            <a:chExt cx="7597650" cy="563880"/>
          </a:xfrm>
        </p:grpSpPr>
        <p:sp>
          <p:nvSpPr>
            <p:cNvPr id="533" name="Google Shape;533;p45"/>
            <p:cNvSpPr txBox="1"/>
            <p:nvPr/>
          </p:nvSpPr>
          <p:spPr>
            <a:xfrm>
              <a:off x="11517725" y="340995"/>
              <a:ext cx="167449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06</a:t>
              </a:r>
              <a:endParaRPr sz="1100"/>
            </a:p>
          </p:txBody>
        </p:sp>
        <p:sp>
          <p:nvSpPr>
            <p:cNvPr id="534" name="Google Shape;534;p45"/>
            <p:cNvSpPr txBox="1"/>
            <p:nvPr/>
          </p:nvSpPr>
          <p:spPr>
            <a:xfrm>
              <a:off x="4087524" y="402908"/>
              <a:ext cx="4017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Chat</a:t>
              </a:r>
              <a:r>
                <a:rPr b="1" lang="en" sz="2400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类AI</a:t>
              </a:r>
              <a:r>
                <a:rPr b="1" i="0" lang="en" sz="24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 是什么？</a:t>
              </a:r>
              <a:endParaRPr sz="1100"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5676900" y="885825"/>
              <a:ext cx="838200" cy="19050"/>
            </a:xfrm>
            <a:prstGeom prst="roundRect">
              <a:avLst>
                <a:gd fmla="val 50000" name="adj"/>
              </a:avLst>
            </a:pr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6" name="Google Shape;536;p45"/>
          <p:cNvSpPr/>
          <p:nvPr/>
        </p:nvSpPr>
        <p:spPr>
          <a:xfrm>
            <a:off x="3929063" y="842963"/>
            <a:ext cx="7144" cy="3228975"/>
          </a:xfrm>
          <a:custGeom>
            <a:rect b="b" l="l" r="r" t="t"/>
            <a:pathLst>
              <a:path extrusionOk="0" h="4305300" w="9525">
                <a:moveTo>
                  <a:pt x="0" y="0"/>
                </a:moveTo>
                <a:lnTo>
                  <a:pt x="0" y="430530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dashDot"/>
            <a:round/>
            <a:headEnd len="sm" w="sm" type="none"/>
            <a:tailEnd len="sm" w="sm" type="none"/>
          </a:ln>
        </p:spPr>
      </p:sp>
      <p:grpSp>
        <p:nvGrpSpPr>
          <p:cNvPr id="537" name="Google Shape;537;p45"/>
          <p:cNvGrpSpPr/>
          <p:nvPr/>
        </p:nvGrpSpPr>
        <p:grpSpPr>
          <a:xfrm>
            <a:off x="428625" y="842963"/>
            <a:ext cx="3271838" cy="2986088"/>
            <a:chOff x="571500" y="1123950"/>
            <a:chExt cx="4362450" cy="3981450"/>
          </a:xfrm>
        </p:grpSpPr>
        <p:sp>
          <p:nvSpPr>
            <p:cNvPr id="538" name="Google Shape;538;p45"/>
            <p:cNvSpPr/>
            <p:nvPr/>
          </p:nvSpPr>
          <p:spPr>
            <a:xfrm>
              <a:off x="571500" y="1123950"/>
              <a:ext cx="4362450" cy="3981450"/>
            </a:xfrm>
            <a:prstGeom prst="roundRect">
              <a:avLst>
                <a:gd fmla="val 2871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2447925" y="1466850"/>
              <a:ext cx="381000" cy="362841"/>
            </a:xfrm>
            <a:custGeom>
              <a:rect b="b" l="l" r="r" t="t"/>
              <a:pathLst>
                <a:path extrusionOk="0" h="362841" w="381000">
                  <a:moveTo>
                    <a:pt x="304800" y="0"/>
                  </a:moveTo>
                  <a:cubicBezTo>
                    <a:pt x="346884" y="0"/>
                    <a:pt x="381000" y="34116"/>
                    <a:pt x="381000" y="76200"/>
                  </a:cubicBezTo>
                  <a:lnTo>
                    <a:pt x="381000" y="228600"/>
                  </a:lnTo>
                  <a:cubicBezTo>
                    <a:pt x="381000" y="270684"/>
                    <a:pt x="346884" y="304800"/>
                    <a:pt x="304800" y="304800"/>
                  </a:cubicBezTo>
                  <a:lnTo>
                    <a:pt x="214808" y="304800"/>
                  </a:lnTo>
                  <a:lnTo>
                    <a:pt x="124092" y="359226"/>
                  </a:lnTo>
                  <a:cubicBezTo>
                    <a:pt x="118540" y="362557"/>
                    <a:pt x="111677" y="362841"/>
                    <a:pt x="105870" y="359980"/>
                  </a:cubicBezTo>
                  <a:cubicBezTo>
                    <a:pt x="100062" y="357118"/>
                    <a:pt x="96105" y="351503"/>
                    <a:pt x="95364" y="345072"/>
                  </a:cubicBezTo>
                  <a:lnTo>
                    <a:pt x="95250" y="342900"/>
                  </a:lnTo>
                  <a:lnTo>
                    <a:pt x="95250" y="304800"/>
                  </a:lnTo>
                  <a:lnTo>
                    <a:pt x="76200" y="304800"/>
                  </a:lnTo>
                  <a:cubicBezTo>
                    <a:pt x="35597" y="304800"/>
                    <a:pt x="2125" y="272962"/>
                    <a:pt x="95" y="232410"/>
                  </a:cubicBezTo>
                  <a:lnTo>
                    <a:pt x="0" y="228600"/>
                  </a:ln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  <a:moveTo>
                    <a:pt x="251460" y="176898"/>
                  </a:moveTo>
                  <a:cubicBezTo>
                    <a:pt x="243948" y="169535"/>
                    <a:pt x="231888" y="169654"/>
                    <a:pt x="224523" y="177165"/>
                  </a:cubicBezTo>
                  <a:cubicBezTo>
                    <a:pt x="215565" y="186311"/>
                    <a:pt x="203302" y="191465"/>
                    <a:pt x="190500" y="191465"/>
                  </a:cubicBezTo>
                  <a:cubicBezTo>
                    <a:pt x="177698" y="191465"/>
                    <a:pt x="165435" y="186311"/>
                    <a:pt x="156477" y="177165"/>
                  </a:cubicBezTo>
                  <a:cubicBezTo>
                    <a:pt x="149080" y="169833"/>
                    <a:pt x="137166" y="169800"/>
                    <a:pt x="129729" y="177091"/>
                  </a:cubicBezTo>
                  <a:cubicBezTo>
                    <a:pt x="122292" y="184382"/>
                    <a:pt x="122089" y="196295"/>
                    <a:pt x="129273" y="203835"/>
                  </a:cubicBezTo>
                  <a:cubicBezTo>
                    <a:pt x="145397" y="220288"/>
                    <a:pt x="167464" y="229559"/>
                    <a:pt x="190500" y="229559"/>
                  </a:cubicBezTo>
                  <a:cubicBezTo>
                    <a:pt x="213536" y="229559"/>
                    <a:pt x="235603" y="220288"/>
                    <a:pt x="251727" y="203835"/>
                  </a:cubicBezTo>
                  <a:cubicBezTo>
                    <a:pt x="259090" y="196323"/>
                    <a:pt x="258971" y="184263"/>
                    <a:pt x="251460" y="176898"/>
                  </a:cubicBezTo>
                  <a:moveTo>
                    <a:pt x="143065" y="95250"/>
                  </a:moveTo>
                  <a:lnTo>
                    <a:pt x="142875" y="95250"/>
                  </a:lnTo>
                  <a:cubicBezTo>
                    <a:pt x="132354" y="95250"/>
                    <a:pt x="123825" y="103779"/>
                    <a:pt x="123825" y="114300"/>
                  </a:cubicBezTo>
                  <a:cubicBezTo>
                    <a:pt x="123825" y="124821"/>
                    <a:pt x="132354" y="133350"/>
                    <a:pt x="142875" y="133350"/>
                  </a:cubicBezTo>
                  <a:lnTo>
                    <a:pt x="143065" y="133350"/>
                  </a:lnTo>
                  <a:cubicBezTo>
                    <a:pt x="153587" y="133350"/>
                    <a:pt x="162115" y="124821"/>
                    <a:pt x="162115" y="114300"/>
                  </a:cubicBezTo>
                  <a:cubicBezTo>
                    <a:pt x="162115" y="103779"/>
                    <a:pt x="153587" y="95250"/>
                    <a:pt x="143065" y="95250"/>
                  </a:cubicBezTo>
                  <a:moveTo>
                    <a:pt x="238315" y="95250"/>
                  </a:moveTo>
                  <a:lnTo>
                    <a:pt x="238125" y="95250"/>
                  </a:lnTo>
                  <a:cubicBezTo>
                    <a:pt x="227604" y="95250"/>
                    <a:pt x="219075" y="103779"/>
                    <a:pt x="219075" y="114300"/>
                  </a:cubicBezTo>
                  <a:cubicBezTo>
                    <a:pt x="219075" y="124821"/>
                    <a:pt x="227604" y="133350"/>
                    <a:pt x="238125" y="133350"/>
                  </a:cubicBezTo>
                  <a:lnTo>
                    <a:pt x="238315" y="133350"/>
                  </a:lnTo>
                  <a:cubicBezTo>
                    <a:pt x="248837" y="133350"/>
                    <a:pt x="257365" y="124821"/>
                    <a:pt x="257365" y="114300"/>
                  </a:cubicBezTo>
                  <a:cubicBezTo>
                    <a:pt x="257365" y="103779"/>
                    <a:pt x="248837" y="95250"/>
                    <a:pt x="238315" y="95250"/>
                  </a:cubicBezTo>
                </a:path>
              </a:pathLst>
            </a:custGeom>
            <a:solidFill>
              <a:srgbClr val="6B728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5"/>
            <p:cNvSpPr txBox="1"/>
            <p:nvPr/>
          </p:nvSpPr>
          <p:spPr>
            <a:xfrm>
              <a:off x="1406366" y="2088832"/>
              <a:ext cx="2692717" cy="335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互联网公共知识的平均值</a:t>
              </a:r>
              <a:endParaRPr sz="1100"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838200" y="2457450"/>
              <a:ext cx="3829050" cy="9525"/>
            </a:xfrm>
            <a:prstGeom prst="rect">
              <a:avLst/>
            </a:prstGeom>
            <a:solidFill>
              <a:srgbClr val="E2E8F0">
                <a:alpha val="5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5"/>
            <p:cNvSpPr txBox="1"/>
            <p:nvPr/>
          </p:nvSpPr>
          <p:spPr>
            <a:xfrm>
              <a:off x="2076450" y="2714625"/>
              <a:ext cx="13525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正确，但通用</a:t>
              </a:r>
              <a:endParaRPr sz="1100"/>
            </a:p>
          </p:txBody>
        </p:sp>
      </p:grpSp>
      <p:grpSp>
        <p:nvGrpSpPr>
          <p:cNvPr id="543" name="Google Shape;543;p45"/>
          <p:cNvGrpSpPr/>
          <p:nvPr/>
        </p:nvGrpSpPr>
        <p:grpSpPr>
          <a:xfrm>
            <a:off x="3743325" y="2243138"/>
            <a:ext cx="371475" cy="371475"/>
            <a:chOff x="4991100" y="2990850"/>
            <a:chExt cx="495300" cy="495300"/>
          </a:xfrm>
        </p:grpSpPr>
        <p:sp>
          <p:nvSpPr>
            <p:cNvPr id="544" name="Google Shape;544;p45"/>
            <p:cNvSpPr/>
            <p:nvPr/>
          </p:nvSpPr>
          <p:spPr>
            <a:xfrm>
              <a:off x="4991100" y="2990850"/>
              <a:ext cx="495300" cy="495300"/>
            </a:xfrm>
            <a:prstGeom prst="ellipse">
              <a:avLst/>
            </a:prstGeom>
            <a:solidFill>
              <a:srgbClr val="FAFAF8"/>
            </a:solidFill>
            <a:ln cap="flat" cmpd="sng" w="19050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5"/>
            <p:cNvSpPr txBox="1"/>
            <p:nvPr/>
          </p:nvSpPr>
          <p:spPr>
            <a:xfrm>
              <a:off x="5136854" y="3182302"/>
              <a:ext cx="203792" cy="213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800" u="none" cap="none" strike="noStrike">
                  <a:solidFill>
                    <a:srgbClr val="6B7280"/>
                  </a:solidFill>
                  <a:latin typeface="Georgia"/>
                  <a:ea typeface="Georgia"/>
                  <a:cs typeface="Georgia"/>
                  <a:sym typeface="Georgia"/>
                </a:rPr>
                <a:t>VS</a:t>
              </a:r>
              <a:endParaRPr sz="1100"/>
            </a:p>
          </p:txBody>
        </p:sp>
      </p:grpSp>
      <p:grpSp>
        <p:nvGrpSpPr>
          <p:cNvPr id="546" name="Google Shape;546;p45"/>
          <p:cNvGrpSpPr/>
          <p:nvPr/>
        </p:nvGrpSpPr>
        <p:grpSpPr>
          <a:xfrm>
            <a:off x="4214813" y="750094"/>
            <a:ext cx="4071938" cy="3200400"/>
            <a:chOff x="5619750" y="1000125"/>
            <a:chExt cx="5429250" cy="4267200"/>
          </a:xfrm>
        </p:grpSpPr>
        <p:sp>
          <p:nvSpPr>
            <p:cNvPr id="547" name="Google Shape;547;p45"/>
            <p:cNvSpPr/>
            <p:nvPr/>
          </p:nvSpPr>
          <p:spPr>
            <a:xfrm>
              <a:off x="5619750" y="1000125"/>
              <a:ext cx="5429250" cy="4267200"/>
            </a:xfrm>
            <a:prstGeom prst="roundRect">
              <a:avLst>
                <a:gd fmla="val 2679" name="adj"/>
              </a:avLst>
            </a:prstGeom>
            <a:solidFill>
              <a:srgbClr val="FFFFFF"/>
            </a:solidFill>
            <a:ln cap="flat" cmpd="sng" w="14275">
              <a:solidFill>
                <a:srgbClr val="EA580C">
                  <a:alpha val="45098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5629275" y="1114425"/>
              <a:ext cx="38100" cy="403860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9" name="Google Shape;549;p45"/>
            <p:cNvGrpSpPr/>
            <p:nvPr/>
          </p:nvGrpSpPr>
          <p:grpSpPr>
            <a:xfrm>
              <a:off x="8134348" y="1282700"/>
              <a:ext cx="400052" cy="444500"/>
              <a:chOff x="8134348" y="1282700"/>
              <a:chExt cx="400052" cy="444500"/>
            </a:xfrm>
          </p:grpSpPr>
          <p:sp>
            <p:nvSpPr>
              <p:cNvPr id="550" name="Google Shape;550;p45"/>
              <p:cNvSpPr/>
              <p:nvPr/>
            </p:nvSpPr>
            <p:spPr>
              <a:xfrm>
                <a:off x="8134350" y="1587871"/>
                <a:ext cx="400050" cy="139329"/>
              </a:xfrm>
              <a:custGeom>
                <a:rect b="b" l="l" r="r" t="t"/>
                <a:pathLst>
                  <a:path extrusionOk="0" h="139329" w="400050">
                    <a:moveTo>
                      <a:pt x="0" y="0"/>
                    </a:moveTo>
                    <a:cubicBezTo>
                      <a:pt x="43739" y="33493"/>
                      <a:pt x="116326" y="50429"/>
                      <a:pt x="200025" y="50429"/>
                    </a:cubicBezTo>
                    <a:cubicBezTo>
                      <a:pt x="283591" y="50429"/>
                      <a:pt x="356156" y="33538"/>
                      <a:pt x="400050" y="378"/>
                    </a:cubicBezTo>
                    <a:lnTo>
                      <a:pt x="400050" y="50429"/>
                    </a:lnTo>
                    <a:cubicBezTo>
                      <a:pt x="400050" y="104324"/>
                      <a:pt x="313484" y="137906"/>
                      <a:pt x="206848" y="139284"/>
                    </a:cubicBezTo>
                    <a:lnTo>
                      <a:pt x="200025" y="139329"/>
                    </a:lnTo>
                    <a:cubicBezTo>
                      <a:pt x="90278" y="139329"/>
                      <a:pt x="0" y="105480"/>
                      <a:pt x="0" y="50429"/>
                    </a:cubicBez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45"/>
              <p:cNvSpPr/>
              <p:nvPr/>
            </p:nvSpPr>
            <p:spPr>
              <a:xfrm>
                <a:off x="8134350" y="1454521"/>
                <a:ext cx="400050" cy="139329"/>
              </a:xfrm>
              <a:custGeom>
                <a:rect b="b" l="l" r="r" t="t"/>
                <a:pathLst>
                  <a:path extrusionOk="0" h="139329" w="400050">
                    <a:moveTo>
                      <a:pt x="0" y="0"/>
                    </a:moveTo>
                    <a:cubicBezTo>
                      <a:pt x="43739" y="33493"/>
                      <a:pt x="116326" y="50429"/>
                      <a:pt x="200025" y="50429"/>
                    </a:cubicBezTo>
                    <a:cubicBezTo>
                      <a:pt x="283591" y="50429"/>
                      <a:pt x="356156" y="33538"/>
                      <a:pt x="400050" y="378"/>
                    </a:cubicBezTo>
                    <a:lnTo>
                      <a:pt x="400050" y="50429"/>
                    </a:lnTo>
                    <a:cubicBezTo>
                      <a:pt x="400050" y="105480"/>
                      <a:pt x="309772" y="139329"/>
                      <a:pt x="200025" y="139329"/>
                    </a:cubicBezTo>
                    <a:cubicBezTo>
                      <a:pt x="93389" y="139329"/>
                      <a:pt x="5112" y="107369"/>
                      <a:pt x="467" y="54985"/>
                    </a:cubicBezTo>
                    <a:lnTo>
                      <a:pt x="111" y="52740"/>
                    </a:lnTo>
                    <a:lnTo>
                      <a:pt x="0" y="50429"/>
                    </a:ln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45"/>
              <p:cNvSpPr/>
              <p:nvPr/>
            </p:nvSpPr>
            <p:spPr>
              <a:xfrm>
                <a:off x="8134348" y="1282700"/>
                <a:ext cx="400052" cy="177800"/>
              </a:xfrm>
              <a:custGeom>
                <a:rect b="b" l="l" r="r" t="t"/>
                <a:pathLst>
                  <a:path extrusionOk="0" h="177800" w="400052">
                    <a:moveTo>
                      <a:pt x="200027" y="0"/>
                    </a:moveTo>
                    <a:cubicBezTo>
                      <a:pt x="223163" y="0"/>
                      <a:pt x="245455" y="1511"/>
                      <a:pt x="266191" y="4401"/>
                    </a:cubicBezTo>
                    <a:lnTo>
                      <a:pt x="276614" y="5979"/>
                    </a:lnTo>
                    <a:cubicBezTo>
                      <a:pt x="289060" y="8053"/>
                      <a:pt x="300810" y="10631"/>
                      <a:pt x="311863" y="13713"/>
                    </a:cubicBezTo>
                    <a:lnTo>
                      <a:pt x="321642" y="16624"/>
                    </a:lnTo>
                    <a:lnTo>
                      <a:pt x="323309" y="17158"/>
                    </a:lnTo>
                    <a:cubicBezTo>
                      <a:pt x="329357" y="19146"/>
                      <a:pt x="335325" y="21371"/>
                      <a:pt x="341200" y="23825"/>
                    </a:cubicBezTo>
                    <a:lnTo>
                      <a:pt x="345623" y="25737"/>
                    </a:lnTo>
                    <a:cubicBezTo>
                      <a:pt x="353550" y="29322"/>
                      <a:pt x="360713" y="33249"/>
                      <a:pt x="367114" y="37516"/>
                    </a:cubicBezTo>
                    <a:cubicBezTo>
                      <a:pt x="369559" y="39146"/>
                      <a:pt x="371878" y="40813"/>
                      <a:pt x="374071" y="42516"/>
                    </a:cubicBezTo>
                    <a:cubicBezTo>
                      <a:pt x="379626" y="46827"/>
                      <a:pt x="384620" y="51814"/>
                      <a:pt x="388939" y="57363"/>
                    </a:cubicBezTo>
                    <a:lnTo>
                      <a:pt x="390962" y="60208"/>
                    </a:lnTo>
                    <a:cubicBezTo>
                      <a:pt x="391999" y="61763"/>
                      <a:pt x="392955" y="63326"/>
                      <a:pt x="393829" y="64897"/>
                    </a:cubicBezTo>
                    <a:lnTo>
                      <a:pt x="395384" y="67986"/>
                    </a:lnTo>
                    <a:cubicBezTo>
                      <a:pt x="397800" y="73172"/>
                      <a:pt x="399281" y="78580"/>
                      <a:pt x="399829" y="84211"/>
                    </a:cubicBezTo>
                    <a:lnTo>
                      <a:pt x="400052" y="88900"/>
                    </a:lnTo>
                    <a:cubicBezTo>
                      <a:pt x="400052" y="143951"/>
                      <a:pt x="309774" y="177800"/>
                      <a:pt x="200027" y="177800"/>
                    </a:cubicBezTo>
                    <a:cubicBezTo>
                      <a:pt x="93391" y="177800"/>
                      <a:pt x="5113" y="145840"/>
                      <a:pt x="468" y="93456"/>
                    </a:cubicBezTo>
                    <a:cubicBezTo>
                      <a:pt x="156" y="91958"/>
                      <a:pt x="0" y="90431"/>
                      <a:pt x="2" y="88900"/>
                    </a:cubicBezTo>
                    <a:lnTo>
                      <a:pt x="113" y="86589"/>
                    </a:lnTo>
                    <a:lnTo>
                      <a:pt x="468" y="84366"/>
                    </a:lnTo>
                    <a:cubicBezTo>
                      <a:pt x="5025" y="33115"/>
                      <a:pt x="89591" y="1400"/>
                      <a:pt x="193093" y="44"/>
                    </a:cubicBez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3" name="Google Shape;553;p45"/>
            <p:cNvSpPr txBox="1"/>
            <p:nvPr/>
          </p:nvSpPr>
          <p:spPr>
            <a:xfrm>
              <a:off x="6632341" y="1909762"/>
              <a:ext cx="3404068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你这 20 年的专业判断</a:t>
              </a:r>
              <a:endParaRPr sz="1100"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5886450" y="2362200"/>
              <a:ext cx="4895850" cy="9525"/>
            </a:xfrm>
            <a:prstGeom prst="rect">
              <a:avLst/>
            </a:prstGeom>
            <a:solidFill>
              <a:srgbClr val="E2E8F0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5"/>
            <p:cNvSpPr txBox="1"/>
            <p:nvPr/>
          </p:nvSpPr>
          <p:spPr>
            <a:xfrm>
              <a:off x="6201251" y="2619375"/>
              <a:ext cx="4266248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你见过的客户 · 你踩过的坑 · 你总结的框架</a:t>
              </a:r>
              <a:endParaRPr sz="1100"/>
            </a:p>
          </p:txBody>
        </p:sp>
      </p:grpSp>
      <p:grpSp>
        <p:nvGrpSpPr>
          <p:cNvPr id="556" name="Google Shape;556;p45"/>
          <p:cNvGrpSpPr/>
          <p:nvPr/>
        </p:nvGrpSpPr>
        <p:grpSpPr>
          <a:xfrm>
            <a:off x="3309700" y="4200525"/>
            <a:ext cx="2524601" cy="344686"/>
            <a:chOff x="4412933" y="5600700"/>
            <a:chExt cx="3366135" cy="459581"/>
          </a:xfrm>
        </p:grpSpPr>
        <p:sp>
          <p:nvSpPr>
            <p:cNvPr id="557" name="Google Shape;557;p45"/>
            <p:cNvSpPr/>
            <p:nvPr/>
          </p:nvSpPr>
          <p:spPr>
            <a:xfrm>
              <a:off x="5143500" y="5600700"/>
              <a:ext cx="1905000" cy="9525"/>
            </a:xfrm>
            <a:prstGeom prst="rect">
              <a:avLst/>
            </a:prstGeom>
            <a:solidFill>
              <a:srgbClr val="E2E8F0">
                <a:alpha val="5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5"/>
            <p:cNvSpPr txBox="1"/>
            <p:nvPr/>
          </p:nvSpPr>
          <p:spPr>
            <a:xfrm>
              <a:off x="4412933" y="5770721"/>
              <a:ext cx="3366135" cy="289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你的价值在于你</a:t>
              </a:r>
              <a:r>
                <a:rPr b="1" i="0" lang="en" sz="11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超出平均值的那部分</a:t>
              </a:r>
              <a:endParaRPr sz="1100"/>
            </a:p>
          </p:txBody>
        </p:sp>
      </p:grpSp>
      <p:sp>
        <p:nvSpPr>
          <p:cNvPr id="559" name="Google Shape;559;p45"/>
          <p:cNvSpPr txBox="1"/>
          <p:nvPr/>
        </p:nvSpPr>
        <p:spPr>
          <a:xfrm>
            <a:off x="8638294" y="4927759"/>
            <a:ext cx="125587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